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8" r:id="rId2"/>
    <p:sldId id="576" r:id="rId3"/>
    <p:sldId id="575" r:id="rId4"/>
    <p:sldId id="577" r:id="rId5"/>
    <p:sldId id="578" r:id="rId6"/>
    <p:sldId id="579" r:id="rId7"/>
    <p:sldId id="581" r:id="rId8"/>
    <p:sldId id="582" r:id="rId9"/>
    <p:sldId id="583" r:id="rId10"/>
    <p:sldId id="580" r:id="rId11"/>
    <p:sldId id="593" r:id="rId12"/>
    <p:sldId id="584" r:id="rId13"/>
    <p:sldId id="592" r:id="rId14"/>
    <p:sldId id="594" r:id="rId15"/>
    <p:sldId id="585" r:id="rId16"/>
    <p:sldId id="591" r:id="rId17"/>
    <p:sldId id="586" r:id="rId18"/>
    <p:sldId id="595" r:id="rId19"/>
    <p:sldId id="587" r:id="rId20"/>
    <p:sldId id="589" r:id="rId21"/>
    <p:sldId id="590" r:id="rId22"/>
    <p:sldId id="588" r:id="rId23"/>
    <p:sldId id="550" r:id="rId24"/>
  </p:sldIdLst>
  <p:sldSz cx="9144000" cy="5143500" type="screen16x9"/>
  <p:notesSz cx="9869488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9" autoAdjust="0"/>
  </p:normalViewPr>
  <p:slideViewPr>
    <p:cSldViewPr>
      <p:cViewPr varScale="1">
        <p:scale>
          <a:sx n="84" d="100"/>
          <a:sy n="84" d="100"/>
        </p:scale>
        <p:origin x="-259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3DBF3-6D7E-44E4-B40C-E9993BDB5D4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41DCA-50F9-43F2-9C8F-E98C025CE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7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4825"/>
            <a:ext cx="449103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49" y="3199488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5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7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CBEE8BF-B476-411E-B252-1147775B79C7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52F8C1-B8CB-4DAA-ADD6-1B2B5E5DBF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4F2A6-DE30-46DD-9590-CD78964D482C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55090-109A-4DF1-B64D-1706F88BC1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445A1-C96A-4A61-A506-A7F6999BB4F3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EFA5D44-F062-4265-BBD4-F49F6A30C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264A8-FE71-4A2F-B932-7296B306F4E9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E8D7B-30A0-4D08-AC86-FE41EF8B5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A104D3-7710-451E-A5C2-A92914577DDE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F8BDE63-C9A3-4609-A83F-5BC6FBB882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33D6D-E2B8-4244-9A08-5BE67DC0DA10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73ED6-2D72-46DB-84E1-2AD6582D4D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52AED-01C0-445B-B79E-62A5085E913B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2F20D-D39D-426A-94ED-A8A4AB113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346912-273E-4986-9D6C-E88121172744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8E81A-0646-40C6-81A1-33DD5D9BA6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51F8B-8DAC-4CE6-9F78-88EE105E16F4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3999E-A237-4FE7-ADE4-AA90903EA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5C151-7FD7-4E82-AD8B-7B21EC18696A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4BE19-85A4-487D-BA3C-292D3F128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62AAE-02B9-43A6-97A2-613B6D5BD9BF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0D9C6-C4CC-400F-B401-B39A4C287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C9B982-C665-4F9D-9443-8030E79803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google.com/mail/u/0/?ui=2&amp;ik=493e44d22a&amp;view=att&amp;th=137c5d95541a3cac&amp;attid=0.1&amp;disp=inline&amp;safe=1&amp;z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u.gov.k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4" y="1707654"/>
            <a:ext cx="6055841" cy="1800200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i="1" dirty="0" smtClean="0">
              <a:solidFill>
                <a:schemeClr val="bg1"/>
              </a:solidFill>
            </a:endParaRPr>
          </a:p>
        </p:txBody>
      </p:sp>
      <p:sp>
        <p:nvSpPr>
          <p:cNvPr id="1032" name="AutoShape 8" descr="НЦТ-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НЦТ-3.png">
            <a:hlinkClick r:id="rId3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НЦТ-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НЦТ-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НЦТ-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55606" y="114100"/>
            <a:ext cx="8821664" cy="655915"/>
            <a:chOff x="203257" y="1058206"/>
            <a:chExt cx="8821664" cy="65591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512753" y="1252456"/>
              <a:ext cx="15121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ru-RU" sz="2400" b="1" dirty="0" smtClean="0">
                  <a:solidFill>
                    <a:srgbClr val="FFFF00"/>
                  </a:solidFill>
                </a:rPr>
                <a:t> </a:t>
              </a:r>
            </a:p>
          </p:txBody>
        </p:sp>
        <p:pic>
          <p:nvPicPr>
            <p:cNvPr id="18" name="Рисунок 17" descr="МОиН-РУСС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57" y="1058206"/>
              <a:ext cx="2592288" cy="4955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Прямоугольник 3"/>
          <p:cNvSpPr/>
          <p:nvPr/>
        </p:nvSpPr>
        <p:spPr>
          <a:xfrm>
            <a:off x="731122" y="1371591"/>
            <a:ext cx="5514344" cy="21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Итоговая государственная аттестация по образовательным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программам основного общего </a:t>
            </a:r>
            <a:r>
              <a:rPr lang="ky-KG" b="1" dirty="0"/>
              <a:t>и среднего общего </a:t>
            </a:r>
            <a:r>
              <a:rPr lang="ru-RU" b="1" dirty="0"/>
              <a:t>образования </a:t>
            </a:r>
            <a:r>
              <a:rPr lang="ky-KG" b="1" dirty="0"/>
              <a:t>в </a:t>
            </a:r>
            <a:r>
              <a:rPr lang="ru-RU" b="1" dirty="0" smtClean="0"/>
              <a:t>общеобразовательных организациях Кыргызской Республики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  <p:pic>
        <p:nvPicPr>
          <p:cNvPr id="17" name="preview-image" descr="http://www.country.alltravels.com.ua/files/gallery/kyrgyzstan/map_kyrgyzstan_small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9134" y="1707654"/>
            <a:ext cx="1948088" cy="1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Обучающиеся должны быть заранее ознакомлены с процедурой проведения работы, способами ее выполнения, особенностями </a:t>
            </a:r>
            <a:r>
              <a:rPr lang="ru-RU" dirty="0" smtClean="0"/>
              <a:t>текста и заданий, критериями </a:t>
            </a:r>
            <a:r>
              <a:rPr lang="ru-RU" dirty="0"/>
              <a:t>оценивания выполнения работы </a:t>
            </a:r>
          </a:p>
          <a:p>
            <a:r>
              <a:rPr lang="ru-RU" dirty="0" smtClean="0"/>
              <a:t>В </a:t>
            </a:r>
            <a:r>
              <a:rPr lang="ru-RU" dirty="0"/>
              <a:t>продолжительность экзаменов </a:t>
            </a:r>
            <a:r>
              <a:rPr lang="ru-RU" dirty="0" smtClean="0"/>
              <a:t>не </a:t>
            </a:r>
            <a:r>
              <a:rPr lang="ru-RU" dirty="0"/>
              <a:t>включается время, выделенное на </a:t>
            </a:r>
            <a:r>
              <a:rPr lang="ru-RU" dirty="0" smtClean="0"/>
              <a:t>подготовку (инструктаж, </a:t>
            </a:r>
            <a:r>
              <a:rPr lang="ru-RU" dirty="0"/>
              <a:t>вскрытие </a:t>
            </a:r>
            <a:r>
              <a:rPr lang="ru-RU" dirty="0" smtClean="0"/>
              <a:t>пакетов, копирование, перерыв и </a:t>
            </a:r>
            <a:r>
              <a:rPr lang="ru-RU" dirty="0"/>
              <a:t>другие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Тексты </a:t>
            </a:r>
            <a:r>
              <a:rPr lang="ru-RU" dirty="0"/>
              <a:t>и задания для проведения ИГА </a:t>
            </a:r>
            <a:r>
              <a:rPr lang="ru-RU" dirty="0" smtClean="0"/>
              <a:t>будут размещены </a:t>
            </a:r>
            <a:r>
              <a:rPr lang="ru-RU" dirty="0"/>
              <a:t>на портале министерства (</a:t>
            </a:r>
            <a:r>
              <a:rPr lang="ru-RU" dirty="0">
                <a:hlinkClick r:id="rId2"/>
              </a:rPr>
              <a:t>http://edu.gov.kg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проведения ИГА </a:t>
            </a:r>
          </a:p>
        </p:txBody>
      </p:sp>
    </p:spTree>
    <p:extLst>
      <p:ext uri="{BB962C8B-B14F-4D97-AF65-F5344CB8AC3E}">
        <p14:creationId xmlns:p14="http://schemas.microsoft.com/office/powerpoint/2010/main" val="18113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514695"/>
          </a:xfrm>
        </p:spPr>
        <p:txBody>
          <a:bodyPr>
            <a:normAutofit/>
          </a:bodyPr>
          <a:lstStyle/>
          <a:p>
            <a:r>
              <a:rPr lang="ru-RU" dirty="0"/>
              <a:t>Размножение материалов </a:t>
            </a:r>
          </a:p>
          <a:p>
            <a:r>
              <a:rPr lang="ru-RU" dirty="0"/>
              <a:t>Инструктирование обучающихся</a:t>
            </a:r>
          </a:p>
          <a:p>
            <a:r>
              <a:rPr lang="ru-RU" dirty="0" smtClean="0"/>
              <a:t>Выдача обучающимся титульных листов, листов </a:t>
            </a:r>
            <a:r>
              <a:rPr lang="ru-RU" dirty="0"/>
              <a:t>для записи </a:t>
            </a:r>
            <a:r>
              <a:rPr lang="ru-RU" dirty="0" smtClean="0"/>
              <a:t>(со </a:t>
            </a:r>
            <a:r>
              <a:rPr lang="ru-RU" dirty="0"/>
              <a:t>штампом </a:t>
            </a:r>
            <a:r>
              <a:rPr lang="ru-RU" dirty="0" smtClean="0"/>
              <a:t>школы) и черновиков</a:t>
            </a:r>
          </a:p>
          <a:p>
            <a:r>
              <a:rPr lang="ru-RU" dirty="0" smtClean="0"/>
              <a:t>Заполнение титульных листов</a:t>
            </a:r>
          </a:p>
          <a:p>
            <a:r>
              <a:rPr lang="ru-RU" dirty="0" smtClean="0"/>
              <a:t>Фиксация на доске времени начала, продолжительности </a:t>
            </a:r>
            <a:r>
              <a:rPr lang="ru-RU" dirty="0"/>
              <a:t>и </a:t>
            </a:r>
            <a:r>
              <a:rPr lang="ru-RU" dirty="0" smtClean="0"/>
              <a:t>окончания написания работы, </a:t>
            </a:r>
            <a:r>
              <a:rPr lang="ru-RU" dirty="0"/>
              <a:t>при необходимости время перерыва</a:t>
            </a:r>
          </a:p>
          <a:p>
            <a:pPr marL="45720" indent="0">
              <a:buNone/>
            </a:pPr>
            <a:endParaRPr lang="ru-RU" sz="1600" i="1" dirty="0" smtClean="0"/>
          </a:p>
          <a:p>
            <a:pPr marL="45720" indent="0">
              <a:buNone/>
            </a:pPr>
            <a:r>
              <a:rPr lang="ru-RU" sz="1600" i="1" dirty="0" smtClean="0"/>
              <a:t>Примечание</a:t>
            </a:r>
            <a:r>
              <a:rPr lang="ru-RU" sz="1600" i="1" dirty="0"/>
              <a:t>: Записи на черновиках не обрабатываются и не проверяются.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0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4426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Письменный </a:t>
            </a:r>
            <a:r>
              <a:rPr lang="ru-RU" dirty="0"/>
              <a:t>экзамен по родному языку и литературе в XI классе (</a:t>
            </a:r>
            <a:r>
              <a:rPr lang="ru-RU" dirty="0" err="1"/>
              <a:t>кыргызский</a:t>
            </a:r>
            <a:r>
              <a:rPr lang="ru-RU" dirty="0"/>
              <a:t>, русский, узбекский и таджикский) проводится в форме эссе. На экзамен отводится 5 астрономических часов.  Темы для эссе будут определены министерством. На выбор выпускников будут предложены 3 текста с разной проблематикой:</a:t>
            </a:r>
          </a:p>
          <a:p>
            <a:pPr marL="269875" indent="180975">
              <a:buNone/>
            </a:pPr>
            <a:r>
              <a:rPr lang="ru-RU" sz="1700" dirty="0"/>
              <a:t>	художественный текст- проза,  </a:t>
            </a:r>
          </a:p>
          <a:p>
            <a:pPr marL="269875" indent="180975">
              <a:buNone/>
            </a:pPr>
            <a:r>
              <a:rPr lang="ru-RU" sz="1700" dirty="0"/>
              <a:t>	художественный текст - поэзия,  </a:t>
            </a:r>
          </a:p>
          <a:p>
            <a:pPr marL="269875" indent="180975">
              <a:buNone/>
            </a:pPr>
            <a:r>
              <a:rPr lang="ru-RU" sz="1700" dirty="0"/>
              <a:t>	публицистический текст.</a:t>
            </a:r>
          </a:p>
          <a:p>
            <a:r>
              <a:rPr lang="ru-RU" dirty="0" smtClean="0"/>
              <a:t>Выпускники выбирают </a:t>
            </a:r>
            <a:r>
              <a:rPr lang="ru-RU" dirty="0"/>
              <a:t>один текст из трех предложенных, ПК считают и размножают необходимое количество.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проведения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996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5867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написании эссе </a:t>
            </a:r>
            <a:r>
              <a:rPr lang="ru-RU" dirty="0" smtClean="0"/>
              <a:t>необходимо четко соблюдать </a:t>
            </a:r>
            <a:r>
              <a:rPr lang="ru-RU" dirty="0"/>
              <a:t>структуру</a:t>
            </a:r>
            <a:r>
              <a:rPr lang="ru-RU" dirty="0" smtClean="0"/>
              <a:t>:</a:t>
            </a:r>
            <a:endParaRPr lang="ru-RU" dirty="0"/>
          </a:p>
          <a:p>
            <a:pPr marL="360363" indent="0">
              <a:buNone/>
            </a:pPr>
            <a:r>
              <a:rPr lang="ru-RU" dirty="0"/>
              <a:t>I. </a:t>
            </a:r>
            <a:r>
              <a:rPr lang="ru-RU" sz="1800" dirty="0"/>
              <a:t>Вступление (определение темы и формулировка проблемы исходного текста, актуальность). </a:t>
            </a:r>
          </a:p>
          <a:p>
            <a:pPr marL="360363" indent="0">
              <a:buNone/>
            </a:pPr>
            <a:r>
              <a:rPr lang="ru-RU" sz="1800" dirty="0"/>
              <a:t>II. Основная часть </a:t>
            </a:r>
          </a:p>
          <a:p>
            <a:pPr marL="360363" indent="0">
              <a:buNone/>
            </a:pPr>
            <a:r>
              <a:rPr lang="ru-RU" sz="1800" dirty="0"/>
              <a:t>1.	Определение и комментирование авторской позиции.</a:t>
            </a:r>
          </a:p>
          <a:p>
            <a:pPr marL="360363" indent="0">
              <a:buNone/>
            </a:pPr>
            <a:r>
              <a:rPr lang="ru-RU" sz="1800" dirty="0"/>
              <a:t>2.	Тезис (собственное мнение, согласие или несогласие с позицией автора).</a:t>
            </a:r>
          </a:p>
          <a:p>
            <a:pPr marL="360363" indent="0">
              <a:buNone/>
            </a:pPr>
            <a:r>
              <a:rPr lang="ru-RU" sz="1800" dirty="0"/>
              <a:t>3.	Аргументация собственной позиции:</a:t>
            </a:r>
          </a:p>
          <a:p>
            <a:pPr marL="360363" indent="0">
              <a:buNone/>
            </a:pPr>
            <a:r>
              <a:rPr lang="ru-RU" sz="1800" dirty="0"/>
              <a:t>–	Первый аргумент (опора на прочитанный текст и/или на художественное произведение отечественной, русской или зарубежной литературы).</a:t>
            </a:r>
          </a:p>
          <a:p>
            <a:pPr marL="360363" indent="0">
              <a:buNone/>
            </a:pPr>
            <a:r>
              <a:rPr lang="ru-RU" sz="1800" dirty="0"/>
              <a:t>–	Второй аргумент (опора на жизненный опыт).</a:t>
            </a:r>
          </a:p>
          <a:p>
            <a:pPr marL="360363" indent="0">
              <a:buNone/>
            </a:pPr>
            <a:r>
              <a:rPr lang="ru-RU" sz="1800" dirty="0"/>
              <a:t>III. Заключение (вывод)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Аргументирующее Эссе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89303"/>
            <a:ext cx="3888432" cy="330555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На титульном листе записывается </a:t>
            </a:r>
            <a:r>
              <a:rPr lang="ru-RU" sz="1600" dirty="0"/>
              <a:t>название исходного текста для эссе </a:t>
            </a:r>
            <a:r>
              <a:rPr lang="ru-RU" sz="1600" dirty="0">
                <a:solidFill>
                  <a:srgbClr val="FF0000"/>
                </a:solidFill>
              </a:rPr>
              <a:t>(Эссе-аргументация по рассказу … (автор, название текста</a:t>
            </a:r>
            <a:r>
              <a:rPr lang="ru-RU" sz="1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600" dirty="0" smtClean="0"/>
              <a:t>Разрешается </a:t>
            </a:r>
            <a:r>
              <a:rPr lang="ru-RU" sz="1600" dirty="0"/>
              <a:t>пользоваться хрестоматиями, орфографическими, толковыми словарями, энциклопедическими словарями крылатых слов и </a:t>
            </a:r>
            <a:r>
              <a:rPr lang="ru-RU" sz="1600" dirty="0" smtClean="0"/>
              <a:t>выражений</a:t>
            </a:r>
          </a:p>
          <a:p>
            <a:r>
              <a:rPr lang="ru-RU" sz="1600" dirty="0" smtClean="0"/>
              <a:t>Объем </a:t>
            </a:r>
            <a:r>
              <a:rPr lang="ru-RU" sz="1600" dirty="0"/>
              <a:t>эссе должен составлять не менее 150 и не более 300 </a:t>
            </a:r>
            <a:r>
              <a:rPr lang="ru-RU" sz="1600" dirty="0" smtClean="0"/>
              <a:t>слов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Эссе оценивается двумя отметками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Аргументирующее Эссе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40570"/>
              </p:ext>
            </p:extLst>
          </p:nvPr>
        </p:nvGraphicFramePr>
        <p:xfrm>
          <a:off x="4139952" y="1297514"/>
          <a:ext cx="4752528" cy="253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668">
                  <a:extLst>
                    <a:ext uri="{9D8B030D-6E8A-4147-A177-3AD203B41FA5}">
                      <a16:colId xmlns:a16="http://schemas.microsoft.com/office/drawing/2014/main" xmlns="" val="3157526650"/>
                    </a:ext>
                  </a:extLst>
                </a:gridCol>
                <a:gridCol w="589860">
                  <a:extLst>
                    <a:ext uri="{9D8B030D-6E8A-4147-A177-3AD203B41FA5}">
                      <a16:colId xmlns:a16="http://schemas.microsoft.com/office/drawing/2014/main" xmlns="" val="3857718954"/>
                    </a:ext>
                  </a:extLst>
                </a:gridCol>
              </a:tblGrid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Критерии оценивания содержания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Баллы 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7698360"/>
                  </a:ext>
                </a:extLst>
              </a:tr>
              <a:tr h="36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структура/композиционная завершённость, логичность, последовательность изложения мыслей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4916002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отражение собственного мнения ученика и формулировка тезиса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227593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формулировка и комментирование ключевой проблемы текста;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524364"/>
                  </a:ext>
                </a:extLst>
              </a:tr>
              <a:tr h="36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комментарий и аргументация авторской позиции исходного текста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05348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аргументация собственной позиции: наличие аргументов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2283203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грамотность аргументации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302097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наличие заключения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172662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соблюдение речевых и стилистических норм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30499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29514"/>
              </p:ext>
            </p:extLst>
          </p:nvPr>
        </p:nvGraphicFramePr>
        <p:xfrm>
          <a:off x="5580112" y="3867894"/>
          <a:ext cx="2204770" cy="910910"/>
        </p:xfrm>
        <a:graphic>
          <a:graphicData uri="http://schemas.openxmlformats.org/drawingml/2006/table">
            <a:tbl>
              <a:tblPr/>
              <a:tblGrid>
                <a:gridCol w="1159261">
                  <a:extLst>
                    <a:ext uri="{9D8B030D-6E8A-4147-A177-3AD203B41FA5}">
                      <a16:colId xmlns:a16="http://schemas.microsoft.com/office/drawing/2014/main" xmlns="" val="3405161934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xmlns="" val="3550998501"/>
                    </a:ext>
                  </a:extLst>
                </a:gridCol>
              </a:tblGrid>
              <a:tr h="120064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5498695"/>
                  </a:ext>
                </a:extLst>
              </a:tr>
              <a:tr h="120064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31-40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786511"/>
                  </a:ext>
                </a:extLst>
              </a:tr>
              <a:tr h="120064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21-30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650107"/>
                  </a:ext>
                </a:extLst>
              </a:tr>
              <a:tr h="120064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11-20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942213"/>
                  </a:ext>
                </a:extLst>
              </a:tr>
              <a:tr h="121354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137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0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Письменный </a:t>
            </a:r>
            <a:r>
              <a:rPr lang="ru-RU" dirty="0"/>
              <a:t>экзамен по родному языку (</a:t>
            </a:r>
            <a:r>
              <a:rPr lang="ru-RU" dirty="0" err="1"/>
              <a:t>кыргызский</a:t>
            </a:r>
            <a:r>
              <a:rPr lang="ru-RU" dirty="0"/>
              <a:t>, русский, узбекский и таджикский) в IX классе проводится в форме изложения с элементами </a:t>
            </a:r>
            <a:r>
              <a:rPr lang="ru-RU" dirty="0" smtClean="0"/>
              <a:t>сочинения, </a:t>
            </a:r>
            <a:r>
              <a:rPr lang="ru-RU" dirty="0"/>
              <a:t>включающими в себя собственные аналитические размышления над текстом.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экзамен отводится 4 астрономических часа. Текст изложения- единый для всех. Текст зачитывается 2 раза. Между первым и вторым прочтением дается 3-4 минуты на осмысление текста. Объем изложения должен составлять 250- 300 слов с учетом объема элемента сочинения, который составляет не менее 80 </a:t>
            </a:r>
            <a:r>
              <a:rPr lang="ru-RU" dirty="0" smtClean="0"/>
              <a:t>слов.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Формы проведения экзаменов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5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изложение </a:t>
            </a:r>
            <a:r>
              <a:rPr lang="ru-RU" sz="2800" dirty="0"/>
              <a:t>с элементами сочинения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75606"/>
            <a:ext cx="4896544" cy="36004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D16349"/>
              </a:buClr>
            </a:pPr>
            <a:r>
              <a:rPr lang="ru-RU" sz="1900" dirty="0">
                <a:solidFill>
                  <a:srgbClr val="646B86"/>
                </a:solidFill>
              </a:rPr>
              <a:t>Основные этапы работы над изложением с элементами сочинения: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1) чтение текста;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2) словарная работа;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3) составление плана изложения;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4) написание изложения на черновике;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5) работа над ошибками;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6) переписывание текста изложения на чистовике;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7) написание элементов сочинения на черновике;</a:t>
            </a:r>
          </a:p>
          <a:p>
            <a:pPr marL="45720" lvl="0" indent="0">
              <a:buClr>
                <a:srgbClr val="D16349"/>
              </a:buClr>
              <a:buNone/>
            </a:pPr>
            <a:r>
              <a:rPr lang="ru-RU" sz="1500" dirty="0">
                <a:solidFill>
                  <a:srgbClr val="646B86"/>
                </a:solidFill>
              </a:rPr>
              <a:t>8) переписывание элементов сочинения в на чистовик</a:t>
            </a:r>
            <a:r>
              <a:rPr lang="ru-RU" sz="1500" dirty="0" smtClean="0">
                <a:solidFill>
                  <a:srgbClr val="646B86"/>
                </a:solidFill>
              </a:rPr>
              <a:t>.</a:t>
            </a:r>
            <a:endParaRPr lang="ru-RU" sz="1500" dirty="0">
              <a:solidFill>
                <a:srgbClr val="646B86"/>
              </a:solidFill>
            </a:endParaRPr>
          </a:p>
          <a:p>
            <a:pPr marL="0" indent="0">
              <a:buNone/>
            </a:pPr>
            <a:endParaRPr lang="ru-RU" sz="1700" dirty="0" smtClean="0"/>
          </a:p>
          <a:p>
            <a:pPr marL="502920" indent="-457200">
              <a:buAutoNum type="arabicPeriod"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55107"/>
              </p:ext>
            </p:extLst>
          </p:nvPr>
        </p:nvGraphicFramePr>
        <p:xfrm>
          <a:off x="4945836" y="2067694"/>
          <a:ext cx="3816424" cy="1793467"/>
        </p:xfrm>
        <a:graphic>
          <a:graphicData uri="http://schemas.openxmlformats.org/drawingml/2006/table">
            <a:tbl>
              <a:tblPr firstRow="1" firstCol="1" bandRow="1"/>
              <a:tblGrid>
                <a:gridCol w="3193334">
                  <a:extLst>
                    <a:ext uri="{9D8B030D-6E8A-4147-A177-3AD203B41FA5}">
                      <a16:colId xmlns:a16="http://schemas.microsoft.com/office/drawing/2014/main" xmlns="" val="4281889365"/>
                    </a:ext>
                  </a:extLst>
                </a:gridCol>
                <a:gridCol w="623090">
                  <a:extLst>
                    <a:ext uri="{9D8B030D-6E8A-4147-A177-3AD203B41FA5}">
                      <a16:colId xmlns:a16="http://schemas.microsoft.com/office/drawing/2014/main" xmlns="" val="65086257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49240" algn="l"/>
                        </a:tabLst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 содержания</a:t>
                      </a: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641696"/>
                  </a:ext>
                </a:extLst>
              </a:tr>
              <a:tr h="244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Содержание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изложения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5 - 2 </a:t>
                      </a:r>
                      <a:endParaRPr lang="ru-RU" sz="1200" b="1" dirty="0"/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3623940"/>
                  </a:ext>
                </a:extLst>
              </a:tr>
              <a:tr h="361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Смысловая цельность, речевая связность и 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последовательность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изложения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5 - 2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7787840"/>
                  </a:ext>
                </a:extLst>
              </a:tr>
              <a:tr h="27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Элементы сочинения</a:t>
                      </a: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5 - 2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293903"/>
                  </a:ext>
                </a:extLst>
              </a:tr>
              <a:tr h="401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Разнообразие словаря и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грамматического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строя речи</a:t>
                      </a: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5 - 2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4211397"/>
                  </a:ext>
                </a:extLst>
              </a:tr>
              <a:tr h="22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92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Объем элементов сочинения</a:t>
                      </a:r>
                    </a:p>
                  </a:txBody>
                  <a:tcPr marL="45340" marR="45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5 - 2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40" marR="4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611057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861705" y="1490953"/>
            <a:ext cx="3900555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buClr>
                <a:srgbClr val="D16349"/>
              </a:buClr>
            </a:pPr>
            <a:r>
              <a:rPr lang="ru-RU" sz="1600" dirty="0">
                <a:solidFill>
                  <a:srgbClr val="646B86"/>
                </a:solidFill>
              </a:rPr>
              <a:t>Изложение оценивается двумя отметками</a:t>
            </a:r>
          </a:p>
        </p:txBody>
      </p:sp>
    </p:spTree>
    <p:extLst>
      <p:ext uri="{BB962C8B-B14F-4D97-AF65-F5344CB8AC3E}">
        <p14:creationId xmlns:p14="http://schemas.microsoft.com/office/powerpoint/2010/main" val="37450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4426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Письменный </a:t>
            </a:r>
            <a:r>
              <a:rPr lang="ru-RU" dirty="0"/>
              <a:t>экзамен по математике в IX классе (алгебра) проводится в форме комплексного письменного теста </a:t>
            </a:r>
            <a:endParaRPr lang="ru-RU" dirty="0" smtClean="0"/>
          </a:p>
          <a:p>
            <a:r>
              <a:rPr lang="ru-RU" dirty="0" smtClean="0"/>
              <a:t>Задания </a:t>
            </a:r>
            <a:r>
              <a:rPr lang="ru-RU" dirty="0"/>
              <a:t>по математике составлены в двух вариантах в соответствии с уровнем сложности программы обучения (базовое и углубленное изучение).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экзамен отводится 4 астрономических часа, в профильных классах – 5 часов.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Тест состоит из 25 заданий, разбитых по трем частям</a:t>
            </a:r>
            <a:r>
              <a:rPr lang="ru-RU" dirty="0" smtClean="0"/>
              <a:t>:</a:t>
            </a:r>
          </a:p>
          <a:p>
            <a:pPr marL="360363" indent="90488">
              <a:buNone/>
            </a:pPr>
            <a:r>
              <a:rPr lang="ru-RU" dirty="0" smtClean="0"/>
              <a:t></a:t>
            </a:r>
            <a:r>
              <a:rPr lang="ru-RU" dirty="0"/>
              <a:t>	1 часть – задания с выбором одного ответа (20 заданий); </a:t>
            </a:r>
          </a:p>
          <a:p>
            <a:pPr marL="360363" indent="90488">
              <a:buNone/>
            </a:pPr>
            <a:r>
              <a:rPr lang="ru-RU" dirty="0"/>
              <a:t>	2 часть – задания с кратким ответом (2 задания);</a:t>
            </a:r>
          </a:p>
          <a:p>
            <a:pPr marL="360363" indent="90488">
              <a:buNone/>
            </a:pPr>
            <a:r>
              <a:rPr lang="ru-RU" dirty="0"/>
              <a:t>	3 часть – задания с развернутым ответом (3 задания</a:t>
            </a:r>
            <a:r>
              <a:rPr lang="ru-RU" dirty="0" smtClean="0"/>
              <a:t>).</a:t>
            </a:r>
          </a:p>
          <a:p>
            <a:pPr marL="360363" indent="90488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проведения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4287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Комплексный тест по </a:t>
            </a:r>
            <a:r>
              <a:rPr lang="ru-RU" sz="2400" dirty="0"/>
              <a:t>математике в </a:t>
            </a:r>
            <a:r>
              <a:rPr lang="en-US" sz="2400" dirty="0"/>
              <a:t>IX </a:t>
            </a:r>
            <a:r>
              <a:rPr lang="ru-RU" sz="2400" dirty="0"/>
              <a:t>классе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1" y="1419621"/>
            <a:ext cx="3888432" cy="3236955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Первая часть </a:t>
            </a:r>
            <a:r>
              <a:rPr lang="ru-RU" sz="1600" dirty="0" smtClean="0"/>
              <a:t>состоит из заданий с </a:t>
            </a:r>
            <a:r>
              <a:rPr lang="ru-RU" sz="1600" dirty="0"/>
              <a:t>выбором одного правильного ответа, которые группируются исходя из тематической принадлежности. </a:t>
            </a:r>
            <a:endParaRPr lang="ru-RU" sz="1600" dirty="0" smtClean="0"/>
          </a:p>
          <a:p>
            <a:r>
              <a:rPr lang="ru-RU" sz="1600" dirty="0" smtClean="0"/>
              <a:t>Вторая часть- 2 задания. </a:t>
            </a:r>
            <a:r>
              <a:rPr lang="ru-RU" sz="1600" dirty="0"/>
              <a:t>При ответе требуется провести вычисления и вписать в клетки ответ. </a:t>
            </a:r>
            <a:r>
              <a:rPr lang="ru-RU" sz="1600" dirty="0" smtClean="0"/>
              <a:t>Задания </a:t>
            </a:r>
            <a:r>
              <a:rPr lang="ru-RU" sz="1600" dirty="0"/>
              <a:t>оценивается в 2 балла. </a:t>
            </a:r>
            <a:r>
              <a:rPr lang="ru-RU" sz="1600" dirty="0" smtClean="0"/>
              <a:t>Ответ </a:t>
            </a:r>
            <a:r>
              <a:rPr lang="ru-RU" sz="1600" dirty="0"/>
              <a:t>– целое число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Третья </a:t>
            </a:r>
            <a:r>
              <a:rPr lang="ru-RU" sz="1600" dirty="0"/>
              <a:t>часть </a:t>
            </a:r>
            <a:r>
              <a:rPr lang="ru-RU" sz="1600" dirty="0" smtClean="0"/>
              <a:t>– 3 задания, </a:t>
            </a:r>
            <a:r>
              <a:rPr lang="ru-RU" sz="1600" dirty="0"/>
              <a:t>требующих развернутого ответа. </a:t>
            </a:r>
            <a:r>
              <a:rPr lang="ru-RU" sz="1600" dirty="0" smtClean="0"/>
              <a:t>Решение </a:t>
            </a:r>
            <a:r>
              <a:rPr lang="ru-RU" sz="1600" dirty="0"/>
              <a:t>каждого задания должно быть последовательным и </a:t>
            </a:r>
            <a:r>
              <a:rPr lang="ru-RU" sz="1600" dirty="0" smtClean="0"/>
              <a:t>подробным. 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940152" y="2643759"/>
            <a:ext cx="1296144" cy="288032"/>
            <a:chOff x="-3" y="0"/>
            <a:chExt cx="1255758" cy="289555"/>
          </a:xfrm>
        </p:grpSpPr>
        <p:grpSp>
          <p:nvGrpSpPr>
            <p:cNvPr id="20" name="Группа 19"/>
            <p:cNvGrpSpPr>
              <a:grpSpLocks/>
            </p:cNvGrpSpPr>
            <p:nvPr/>
          </p:nvGrpSpPr>
          <p:grpSpPr bwMode="auto">
            <a:xfrm>
              <a:off x="-3" y="0"/>
              <a:ext cx="950697" cy="289555"/>
              <a:chOff x="3630" y="1710"/>
              <a:chExt cx="1231" cy="405"/>
            </a:xfrm>
          </p:grpSpPr>
          <p:sp>
            <p:nvSpPr>
              <p:cNvPr id="22" name="Rectangle 370"/>
              <p:cNvSpPr>
                <a:spLocks noChangeArrowheads="1"/>
              </p:cNvSpPr>
              <p:nvPr/>
            </p:nvSpPr>
            <p:spPr bwMode="auto">
              <a:xfrm>
                <a:off x="3630" y="1710"/>
                <a:ext cx="40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ectangle 371"/>
              <p:cNvSpPr>
                <a:spLocks noChangeArrowheads="1"/>
              </p:cNvSpPr>
              <p:nvPr/>
            </p:nvSpPr>
            <p:spPr bwMode="auto">
              <a:xfrm>
                <a:off x="4035" y="1710"/>
                <a:ext cx="40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372"/>
              <p:cNvSpPr>
                <a:spLocks noChangeArrowheads="1"/>
              </p:cNvSpPr>
              <p:nvPr/>
            </p:nvSpPr>
            <p:spPr bwMode="auto">
              <a:xfrm>
                <a:off x="4440" y="1710"/>
                <a:ext cx="421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Rectangle 369"/>
            <p:cNvSpPr>
              <a:spLocks noChangeArrowheads="1"/>
            </p:cNvSpPr>
            <p:nvPr/>
          </p:nvSpPr>
          <p:spPr bwMode="auto">
            <a:xfrm>
              <a:off x="942975" y="0"/>
              <a:ext cx="312780" cy="289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73435"/>
              </p:ext>
            </p:extLst>
          </p:nvPr>
        </p:nvGraphicFramePr>
        <p:xfrm>
          <a:off x="4334078" y="1275606"/>
          <a:ext cx="4180664" cy="2304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xmlns="" val="236949136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7726595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1533677885"/>
                    </a:ext>
                  </a:extLst>
                </a:gridCol>
                <a:gridCol w="1012448">
                  <a:extLst>
                    <a:ext uri="{9D8B030D-6E8A-4147-A177-3AD203B41FA5}">
                      <a16:colId xmlns:a16="http://schemas.microsoft.com/office/drawing/2014/main" xmlns="" val="179340765"/>
                    </a:ext>
                  </a:extLst>
                </a:gridCol>
              </a:tblGrid>
              <a:tr h="407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Часть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Задания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Максималь-ный</a:t>
                      </a:r>
                      <a:r>
                        <a:rPr lang="ru-RU" sz="1200" dirty="0" smtClean="0">
                          <a:effectLst/>
                        </a:rPr>
                        <a:t>  </a:t>
                      </a:r>
                      <a:r>
                        <a:rPr lang="ru-RU" sz="1200" dirty="0">
                          <a:effectLst/>
                        </a:rPr>
                        <a:t>балл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5539092"/>
                  </a:ext>
                </a:extLst>
              </a:tr>
              <a:tr h="52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Первая часть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1 - №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3200412"/>
                  </a:ext>
                </a:extLst>
              </a:tr>
              <a:tr h="52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Вторая часть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2.1, № 2.2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7926775"/>
                  </a:ext>
                </a:extLst>
              </a:tr>
              <a:tr h="3520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Третья часть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3.1, № 3.3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7878160"/>
                  </a:ext>
                </a:extLst>
              </a:tr>
              <a:tr h="203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877798"/>
                  </a:ext>
                </a:extLst>
              </a:tr>
              <a:tr h="203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Всего: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9581856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29274"/>
              </p:ext>
            </p:extLst>
          </p:nvPr>
        </p:nvGraphicFramePr>
        <p:xfrm>
          <a:off x="5190102" y="3651870"/>
          <a:ext cx="291029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092">
                  <a:extLst>
                    <a:ext uri="{9D8B030D-6E8A-4147-A177-3AD203B41FA5}">
                      <a16:colId xmlns:a16="http://schemas.microsoft.com/office/drawing/2014/main" xmlns="" val="3744423388"/>
                    </a:ext>
                  </a:extLst>
                </a:gridCol>
                <a:gridCol w="853935">
                  <a:extLst>
                    <a:ext uri="{9D8B030D-6E8A-4147-A177-3AD203B41FA5}">
                      <a16:colId xmlns:a16="http://schemas.microsoft.com/office/drawing/2014/main" xmlns="" val="2591575882"/>
                    </a:ext>
                  </a:extLst>
                </a:gridCol>
                <a:gridCol w="1043263">
                  <a:extLst>
                    <a:ext uri="{9D8B030D-6E8A-4147-A177-3AD203B41FA5}">
                      <a16:colId xmlns:a16="http://schemas.microsoft.com/office/drawing/2014/main" xmlns="" val="3003942789"/>
                    </a:ext>
                  </a:extLst>
                </a:gridCol>
              </a:tblGrid>
              <a:tr h="216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Баллы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Оценка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В процентах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7451887"/>
                  </a:ext>
                </a:extLst>
              </a:tr>
              <a:tr h="114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15-22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37,5 - 55%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5988016"/>
                  </a:ext>
                </a:extLst>
              </a:tr>
              <a:tr h="10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23-31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57,5 - 77,5%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303776"/>
                  </a:ext>
                </a:extLst>
              </a:tr>
              <a:tr h="209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32-40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80 - 100%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78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5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Письменный </a:t>
            </a:r>
            <a:r>
              <a:rPr lang="ru-RU" dirty="0"/>
              <a:t>экзамен по кыргызскому языку для школ с русским, узбекским и таджикским языками обучения и русскому языку для школ с кыргызским языком обучения (IX, XI класс) проводится в форме комплексного письменного теста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проведения экзаменов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1238"/>
              </p:ext>
            </p:extLst>
          </p:nvPr>
        </p:nvGraphicFramePr>
        <p:xfrm>
          <a:off x="755576" y="2848740"/>
          <a:ext cx="7920879" cy="1805457"/>
        </p:xfrm>
        <a:graphic>
          <a:graphicData uri="http://schemas.openxmlformats.org/drawingml/2006/table">
            <a:tbl>
              <a:tblPr firstRow="1" firstCol="1" bandRow="1"/>
              <a:tblGrid>
                <a:gridCol w="841154">
                  <a:extLst>
                    <a:ext uri="{9D8B030D-6E8A-4147-A177-3AD203B41FA5}">
                      <a16:colId xmlns:a16="http://schemas.microsoft.com/office/drawing/2014/main" xmlns="" val="1646388933"/>
                    </a:ext>
                  </a:extLst>
                </a:gridCol>
                <a:gridCol w="1487089">
                  <a:extLst>
                    <a:ext uri="{9D8B030D-6E8A-4147-A177-3AD203B41FA5}">
                      <a16:colId xmlns:a16="http://schemas.microsoft.com/office/drawing/2014/main" xmlns="" val="4245154055"/>
                    </a:ext>
                  </a:extLst>
                </a:gridCol>
                <a:gridCol w="2496293">
                  <a:extLst>
                    <a:ext uri="{9D8B030D-6E8A-4147-A177-3AD203B41FA5}">
                      <a16:colId xmlns:a16="http://schemas.microsoft.com/office/drawing/2014/main" xmlns="" val="522733668"/>
                    </a:ext>
                  </a:extLst>
                </a:gridCol>
                <a:gridCol w="1382210">
                  <a:extLst>
                    <a:ext uri="{9D8B030D-6E8A-4147-A177-3AD203B41FA5}">
                      <a16:colId xmlns:a16="http://schemas.microsoft.com/office/drawing/2014/main" xmlns="" val="141760792"/>
                    </a:ext>
                  </a:extLst>
                </a:gridCol>
                <a:gridCol w="1714133">
                  <a:extLst>
                    <a:ext uri="{9D8B030D-6E8A-4147-A177-3AD203B41FA5}">
                      <a16:colId xmlns:a16="http://schemas.microsoft.com/office/drawing/2014/main" xmlns="" val="1958070507"/>
                    </a:ext>
                  </a:extLst>
                </a:gridCol>
              </a:tblGrid>
              <a:tr h="580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Время выполнения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Разделы теста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баллов за раздел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</a:t>
                      </a: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балл за тест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3663617"/>
                  </a:ext>
                </a:extLst>
              </a:tr>
              <a:tr h="432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1,5 часа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Лексика. </a:t>
                      </a:r>
                      <a:r>
                        <a:rPr lang="ru-RU" sz="1400" kern="1200" spc="15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Грамматика </a:t>
                      </a:r>
                      <a:endParaRPr lang="ru-RU" sz="1400" kern="1200" spc="15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понимание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40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0191092"/>
                  </a:ext>
                </a:extLst>
              </a:tr>
              <a:tr h="732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2,5 часа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Лексика. </a:t>
                      </a:r>
                      <a:r>
                        <a:rPr lang="ru-RU" sz="1400" kern="1200" spc="15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Грамматика </a:t>
                      </a:r>
                      <a:endParaRPr lang="ru-RU" sz="1400" kern="1200" spc="15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понимание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Диктант с заданием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60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40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15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438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4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	осуществление </a:t>
            </a:r>
            <a:r>
              <a:rPr lang="ru-RU" dirty="0"/>
              <a:t>контроля над выполнением Законов Кыргызской Республики «Об образовании» и «О государственном языке Кыргызской Республики»;</a:t>
            </a:r>
          </a:p>
          <a:p>
            <a:r>
              <a:rPr lang="ru-RU" dirty="0" smtClean="0"/>
              <a:t> 	определение </a:t>
            </a:r>
            <a:r>
              <a:rPr lang="ru-RU" dirty="0"/>
              <a:t>соответствия результатов освоения обучающимися образовательных программ основного общего и среднего общего образования требованиям государственного образовательного стандарта Кыргызской Республики;</a:t>
            </a:r>
          </a:p>
          <a:p>
            <a:r>
              <a:rPr lang="ru-RU" dirty="0" smtClean="0"/>
              <a:t> 	осуществление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и анализа для внесения изменений в систему управления образованием.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3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prstClr val="white"/>
                </a:solidFill>
              </a:rPr>
              <a:t>комплексный тест по второму языку</a:t>
            </a:r>
            <a:endParaRPr lang="ru-RU" sz="2800" dirty="0">
              <a:solidFill>
                <a:prstClr val="white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05067"/>
              </p:ext>
            </p:extLst>
          </p:nvPr>
        </p:nvGraphicFramePr>
        <p:xfrm>
          <a:off x="381000" y="1419622"/>
          <a:ext cx="3994444" cy="2885132"/>
        </p:xfrm>
        <a:graphic>
          <a:graphicData uri="http://schemas.openxmlformats.org/drawingml/2006/table">
            <a:tbl>
              <a:tblPr firstRow="1" firstCol="1" bandRow="1"/>
              <a:tblGrid>
                <a:gridCol w="439980">
                  <a:extLst>
                    <a:ext uri="{9D8B030D-6E8A-4147-A177-3AD203B41FA5}">
                      <a16:colId xmlns:a16="http://schemas.microsoft.com/office/drawing/2014/main" xmlns="" val="2499978785"/>
                    </a:ext>
                  </a:extLst>
                </a:gridCol>
                <a:gridCol w="586639">
                  <a:extLst>
                    <a:ext uri="{9D8B030D-6E8A-4147-A177-3AD203B41FA5}">
                      <a16:colId xmlns:a16="http://schemas.microsoft.com/office/drawing/2014/main" xmlns="" val="3679750975"/>
                    </a:ext>
                  </a:extLst>
                </a:gridCol>
                <a:gridCol w="2153485">
                  <a:extLst>
                    <a:ext uri="{9D8B030D-6E8A-4147-A177-3AD203B41FA5}">
                      <a16:colId xmlns:a16="http://schemas.microsoft.com/office/drawing/2014/main" xmlns="" val="2151634851"/>
                    </a:ext>
                  </a:extLst>
                </a:gridCol>
                <a:gridCol w="814340">
                  <a:extLst>
                    <a:ext uri="{9D8B030D-6E8A-4147-A177-3AD203B41FA5}">
                      <a16:colId xmlns:a16="http://schemas.microsoft.com/office/drawing/2014/main" xmlns="" val="2249678349"/>
                    </a:ext>
                  </a:extLst>
                </a:gridCol>
              </a:tblGrid>
              <a:tr h="348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выполнения теста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ky-KG" sz="1400" b="0" i="0" u="none" strike="noStrike" kern="1200" cap="none" spc="150" normalizeH="0" baseline="0" noProof="0" dirty="0" smtClean="0">
                          <a:ln>
                            <a:noFill/>
                          </a:ln>
                          <a:solidFill>
                            <a:srgbClr val="646B8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Часть 1.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типы заданий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5850209"/>
                  </a:ext>
                </a:extLst>
              </a:tr>
              <a:tr h="14515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Лексика. Грамматика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1248560"/>
                  </a:ext>
                </a:extLst>
              </a:tr>
              <a:tr h="104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  класс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мин.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 (имя, глагол)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Словосочетание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Падежные формы (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Т.п.,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Предложно-падежные формы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предложения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Письменный текст (грамматические формы и средства связи) и др.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 на выбор одного варианта из четырех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3355550"/>
                  </a:ext>
                </a:extLst>
              </a:tr>
              <a:tr h="1269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мин.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 (имя, глагол)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предложения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Предложно-падежные формы в тексте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Письменный текст (грамматические формы и средства связи)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Модальность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Видовременные формы глагола в тексте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текстовой связи и др.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 на выбор одного варианта из четырех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66" marR="4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026676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82306"/>
              </p:ext>
            </p:extLst>
          </p:nvPr>
        </p:nvGraphicFramePr>
        <p:xfrm>
          <a:off x="4860032" y="1454874"/>
          <a:ext cx="3902228" cy="2849880"/>
        </p:xfrm>
        <a:graphic>
          <a:graphicData uri="http://schemas.openxmlformats.org/drawingml/2006/table">
            <a:tbl>
              <a:tblPr firstRow="1" firstCol="1" bandRow="1"/>
              <a:tblGrid>
                <a:gridCol w="388237">
                  <a:extLst>
                    <a:ext uri="{9D8B030D-6E8A-4147-A177-3AD203B41FA5}">
                      <a16:colId xmlns:a16="http://schemas.microsoft.com/office/drawing/2014/main" xmlns="" val="1343821337"/>
                    </a:ext>
                  </a:extLst>
                </a:gridCol>
                <a:gridCol w="776474">
                  <a:extLst>
                    <a:ext uri="{9D8B030D-6E8A-4147-A177-3AD203B41FA5}">
                      <a16:colId xmlns:a16="http://schemas.microsoft.com/office/drawing/2014/main" xmlns="" val="278593913"/>
                    </a:ext>
                  </a:extLst>
                </a:gridCol>
                <a:gridCol w="1941977">
                  <a:extLst>
                    <a:ext uri="{9D8B030D-6E8A-4147-A177-3AD203B41FA5}">
                      <a16:colId xmlns:a16="http://schemas.microsoft.com/office/drawing/2014/main" xmlns="" val="226325692"/>
                    </a:ext>
                  </a:extLst>
                </a:gridCol>
                <a:gridCol w="795540">
                  <a:extLst>
                    <a:ext uri="{9D8B030D-6E8A-4147-A177-3AD203B41FA5}">
                      <a16:colId xmlns:a16="http://schemas.microsoft.com/office/drawing/2014/main" xmlns="" val="3229513509"/>
                    </a:ext>
                  </a:extLst>
                </a:gridCol>
              </a:tblGrid>
              <a:tr h="33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выполнения теста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ky-KG" sz="1400" b="0" i="0" u="none" strike="noStrike" kern="1200" cap="none" spc="150" normalizeH="0" baseline="0" noProof="0" dirty="0" smtClean="0">
                          <a:ln>
                            <a:noFill/>
                          </a:ln>
                          <a:solidFill>
                            <a:srgbClr val="646B8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Часть 2.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типы заданий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8417315"/>
                  </a:ext>
                </a:extLst>
              </a:tr>
              <a:tr h="1117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и понимание текста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58759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  класс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мин.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понимание содержания (биографический текст или художественный текст)</a:t>
                      </a:r>
                    </a:p>
                    <a:p>
                      <a:pPr marL="0" lvl="0" indent="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выборочной информации (научно-популярный, публицистический или </a:t>
                      </a: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общественно-политический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текст)</a:t>
                      </a: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Два текста и 15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 на выбор одного варианта из четырех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0804162"/>
                  </a:ext>
                </a:extLst>
              </a:tr>
              <a:tr h="1253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мин.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понимание (новостной текст, реклама, объявление, анонс или прогноз погоды) </a:t>
                      </a:r>
                    </a:p>
                    <a:p>
                      <a:pPr marL="0" lvl="0" indent="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понимание содержания (биографический или художественный текст)</a:t>
                      </a:r>
                    </a:p>
                    <a:p>
                      <a:pPr marL="0" lvl="0" indent="90488">
                        <a:spcAft>
                          <a:spcPts val="0"/>
                        </a:spcAft>
                        <a:buFont typeface="Arial" panose="020B0604020202020204" pitchFamily="34" charset="0"/>
                        <a:buChar char="–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выборочной информации (научно-популярный, публицистический или </a:t>
                      </a: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общественно-политический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текст)</a:t>
                      </a: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Три текста и 20 заданий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выбор одного варианта из четырех</a:t>
                      </a: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6351225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22705" y="4348004"/>
            <a:ext cx="809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y-KG" sz="1400" spc="150" dirty="0">
                <a:solidFill>
                  <a:schemeClr val="tx2"/>
                </a:solidFill>
                <a:latin typeface="+mn-lt"/>
                <a:cs typeface="+mn-cs"/>
              </a:rPr>
              <a:t>Часть 3. Диктант с </a:t>
            </a:r>
            <a:r>
              <a:rPr lang="ky-KG" sz="1400" spc="150" dirty="0" smtClean="0">
                <a:solidFill>
                  <a:schemeClr val="tx2"/>
                </a:solidFill>
                <a:latin typeface="+mn-lt"/>
                <a:cs typeface="+mn-cs"/>
              </a:rPr>
              <a:t>заданием </a:t>
            </a:r>
            <a:r>
              <a:rPr lang="ru-RU" sz="1400" spc="150" dirty="0" smtClean="0">
                <a:solidFill>
                  <a:schemeClr val="tx2"/>
                </a:solidFill>
                <a:latin typeface="+mn-lt"/>
                <a:cs typeface="+mn-cs"/>
              </a:rPr>
              <a:t>на </a:t>
            </a:r>
            <a:r>
              <a:rPr lang="ru-RU" sz="1400" spc="150" dirty="0">
                <a:solidFill>
                  <a:schemeClr val="tx2"/>
                </a:solidFill>
                <a:latin typeface="+mn-lt"/>
                <a:cs typeface="+mn-cs"/>
              </a:rPr>
              <a:t>установление последовательности изложения </a:t>
            </a:r>
            <a:r>
              <a:rPr lang="ru-RU" sz="1400" spc="150" dirty="0" smtClean="0">
                <a:solidFill>
                  <a:schemeClr val="tx2"/>
                </a:solidFill>
                <a:latin typeface="+mn-lt"/>
                <a:cs typeface="+mn-cs"/>
              </a:rPr>
              <a:t>материала</a:t>
            </a:r>
            <a:r>
              <a:rPr lang="ky-KG" sz="1400" spc="15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ky-KG" sz="1400" spc="150" dirty="0">
                <a:solidFill>
                  <a:schemeClr val="tx2"/>
                </a:solidFill>
                <a:latin typeface="+mn-lt"/>
                <a:cs typeface="+mn-cs"/>
              </a:rPr>
              <a:t>(только для учащихся 11 классов) </a:t>
            </a:r>
            <a:r>
              <a:rPr lang="ky-KG" sz="1400" spc="150" dirty="0" smtClean="0">
                <a:solidFill>
                  <a:schemeClr val="tx2"/>
                </a:solidFill>
                <a:latin typeface="+mn-lt"/>
                <a:cs typeface="+mn-cs"/>
              </a:rPr>
              <a:t>-до </a:t>
            </a:r>
            <a:r>
              <a:rPr lang="ky-KG" sz="1400" spc="150" dirty="0">
                <a:solidFill>
                  <a:schemeClr val="tx2"/>
                </a:solidFill>
                <a:latin typeface="+mn-lt"/>
                <a:cs typeface="+mn-cs"/>
              </a:rPr>
              <a:t>40 минут</a:t>
            </a:r>
            <a:endParaRPr lang="ru-RU" sz="1400" spc="15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3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r>
              <a:rPr lang="ru-RU" dirty="0"/>
              <a:t>письменных экзаменационных работ и их оценивание занимает не более двух рабочих дней, не считая дня приема экзамена</a:t>
            </a:r>
          </a:p>
          <a:p>
            <a:r>
              <a:rPr lang="ru-RU" dirty="0" smtClean="0"/>
              <a:t>Обучающимся </a:t>
            </a:r>
            <a:r>
              <a:rPr lang="ru-RU" dirty="0"/>
              <a:t>IX и (или) XI класса, не прошедшим ИГА или получившим на ИГА неудовлетворительные результаты </a:t>
            </a:r>
            <a:r>
              <a:rPr lang="ru-RU" dirty="0" smtClean="0"/>
              <a:t>согласно </a:t>
            </a:r>
            <a:r>
              <a:rPr lang="ru-RU" dirty="0"/>
              <a:t>личному заявлению обучающегося, рекомендации педагогического совета и приказу общеобразовательной организации предоставляется право допуска к </a:t>
            </a:r>
            <a:r>
              <a:rPr lang="ru-RU"/>
              <a:t>повторной </a:t>
            </a:r>
            <a:r>
              <a:rPr lang="ru-RU" smtClean="0"/>
              <a:t>ИГА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Результаты ИГА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6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участии в добровольном республиканском тестировании по заявлению обучающихся можно засчитывать результаты основного (апрель – май, дополнительные – июнь) тестирования (9, 11 классы) как экзаменационные отметки (устных экзаменов) по соответствующим </a:t>
            </a:r>
            <a:r>
              <a:rPr lang="ru-RU" dirty="0" smtClean="0"/>
              <a:t>предметам</a:t>
            </a:r>
          </a:p>
          <a:p>
            <a:r>
              <a:rPr lang="ru-RU" dirty="0" smtClean="0"/>
              <a:t>ИГА по </a:t>
            </a:r>
            <a:r>
              <a:rPr lang="ru-RU" dirty="0"/>
              <a:t>государственному языку (</a:t>
            </a:r>
            <a:r>
              <a:rPr lang="ru-RU" dirty="0" err="1"/>
              <a:t>кыргызский</a:t>
            </a:r>
            <a:r>
              <a:rPr lang="ru-RU" dirty="0"/>
              <a:t> язык для школ с русским или узбекским языком обучения)/официальному языку (русский язык для школ с кыргызским языком обучения) претенденты </a:t>
            </a:r>
            <a:r>
              <a:rPr lang="ru-RU" dirty="0" smtClean="0"/>
              <a:t>тестирования </a:t>
            </a:r>
            <a:r>
              <a:rPr lang="ru-RU" dirty="0"/>
              <a:t>“Алтын </a:t>
            </a:r>
            <a:r>
              <a:rPr lang="ru-RU" dirty="0" smtClean="0"/>
              <a:t>тамга” сдают на </a:t>
            </a:r>
            <a:r>
              <a:rPr lang="ru-RU" dirty="0"/>
              <a:t>общих основаниях в установленном порядке.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rsps.ru/main/ask_us/umenshenie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9622"/>
            <a:ext cx="1992197" cy="26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5269" y="267494"/>
            <a:ext cx="6111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>
                <a:solidFill>
                  <a:srgbClr val="00B0F0"/>
                </a:solidFill>
              </a:rPr>
              <a:t>БЛАГОДАРЮ ЗА ВНИМАНИЕ!</a:t>
            </a:r>
          </a:p>
        </p:txBody>
      </p:sp>
      <p:pic>
        <p:nvPicPr>
          <p:cNvPr id="19" name="Рисунок 18" descr="МОиН-РУСС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47" y="4731990"/>
            <a:ext cx="1143468" cy="248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и науки Кыргызской Республики № 378\1 от 8 апреля 2019 года 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«Положение о проведении итоговой государственной аттестации по образовательным программам основного общего и среднего общего образования в общеобразовательных организациях Кыргызской Республики за 2018- 2019 учебный год» утвержден приказом МОН КР № 304/1 от 22 марта 2019 года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7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Математика </a:t>
            </a:r>
            <a:r>
              <a:rPr lang="ru-RU" dirty="0"/>
              <a:t>(алгебра) – комплексный письменный </a:t>
            </a:r>
            <a:r>
              <a:rPr lang="ru-RU" dirty="0" smtClean="0"/>
              <a:t>тест</a:t>
            </a:r>
            <a:endParaRPr lang="ru-RU" dirty="0"/>
          </a:p>
          <a:p>
            <a:r>
              <a:rPr lang="ru-RU" dirty="0" smtClean="0"/>
              <a:t>Родной язык </a:t>
            </a:r>
            <a:r>
              <a:rPr lang="ru-RU" dirty="0"/>
              <a:t>обучения (</a:t>
            </a:r>
            <a:r>
              <a:rPr lang="ru-RU" dirty="0" err="1"/>
              <a:t>кыргызский</a:t>
            </a:r>
            <a:r>
              <a:rPr lang="ru-RU" dirty="0"/>
              <a:t>, русский, узбекский и таджикский) – изложение с элементами </a:t>
            </a:r>
            <a:r>
              <a:rPr lang="ru-RU" dirty="0" smtClean="0"/>
              <a:t>сочинения</a:t>
            </a:r>
            <a:endParaRPr lang="ru-RU" dirty="0"/>
          </a:p>
          <a:p>
            <a:r>
              <a:rPr lang="ru-RU" dirty="0" smtClean="0"/>
              <a:t>История </a:t>
            </a:r>
            <a:r>
              <a:rPr lang="ru-RU" dirty="0"/>
              <a:t>Кыргызстана – устный </a:t>
            </a:r>
            <a:r>
              <a:rPr lang="ru-RU" dirty="0" smtClean="0"/>
              <a:t>экзамен</a:t>
            </a:r>
            <a:endParaRPr lang="ru-RU" dirty="0"/>
          </a:p>
          <a:p>
            <a:r>
              <a:rPr lang="ru-RU" dirty="0" smtClean="0"/>
              <a:t>Кыргызский </a:t>
            </a:r>
            <a:r>
              <a:rPr lang="ru-RU" dirty="0"/>
              <a:t>язык (для школ с русским, узбекским и таджикским языками обучения) или русский язык (для школ с кыргызским языком обучения) – комплексный письменный </a:t>
            </a:r>
            <a:r>
              <a:rPr lang="ru-RU" dirty="0" smtClean="0"/>
              <a:t>тест</a:t>
            </a:r>
          </a:p>
          <a:p>
            <a:r>
              <a:rPr lang="ru-RU" dirty="0"/>
              <a:t>Предмет по выбору – устный экзамен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ИГА обучающихся </a:t>
            </a:r>
            <a:r>
              <a:rPr lang="en-US" dirty="0"/>
              <a:t>IX </a:t>
            </a:r>
            <a:r>
              <a:rPr lang="ru-RU" dirty="0"/>
              <a:t>класса </a:t>
            </a:r>
          </a:p>
        </p:txBody>
      </p:sp>
    </p:spTree>
    <p:extLst>
      <p:ext uri="{BB962C8B-B14F-4D97-AF65-F5344CB8AC3E}">
        <p14:creationId xmlns:p14="http://schemas.microsoft.com/office/powerpoint/2010/main" val="6608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Математика </a:t>
            </a:r>
            <a:r>
              <a:rPr lang="ru-RU" dirty="0"/>
              <a:t>(алгебра и начала анализа) - письменный </a:t>
            </a:r>
            <a:r>
              <a:rPr lang="ru-RU" dirty="0" smtClean="0"/>
              <a:t>экзамен</a:t>
            </a:r>
          </a:p>
          <a:p>
            <a:r>
              <a:rPr lang="ru-RU" dirty="0" smtClean="0"/>
              <a:t>Родной язык и родная литература (кыргызский, русский, узбекский и таджикский) – эссе</a:t>
            </a:r>
          </a:p>
          <a:p>
            <a:r>
              <a:rPr lang="ru-RU" dirty="0" smtClean="0"/>
              <a:t>История Кыргызстана – устный экзамен</a:t>
            </a:r>
          </a:p>
          <a:p>
            <a:r>
              <a:rPr lang="ru-RU" dirty="0" smtClean="0"/>
              <a:t>Кыргызский язык (для школ с русским, узбекским и таджикским языками обучения) или русский язык (для школ с кыргызским языком обучения) – комплексный письменный тест</a:t>
            </a:r>
          </a:p>
          <a:p>
            <a:r>
              <a:rPr lang="ru-RU" dirty="0" smtClean="0"/>
              <a:t>Предмет по выбору </a:t>
            </a:r>
            <a:r>
              <a:rPr lang="ru-RU" dirty="0"/>
              <a:t>– устный </a:t>
            </a:r>
            <a:r>
              <a:rPr lang="ru-RU" dirty="0" smtClean="0"/>
              <a:t>экзамен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ИГА обучающихся </a:t>
            </a:r>
            <a:r>
              <a:rPr lang="en-US" dirty="0"/>
              <a:t>XI </a:t>
            </a:r>
            <a:r>
              <a:rPr lang="ru-RU" dirty="0"/>
              <a:t>класса </a:t>
            </a:r>
          </a:p>
        </p:txBody>
      </p:sp>
    </p:spTree>
    <p:extLst>
      <p:ext uri="{BB962C8B-B14F-4D97-AF65-F5344CB8AC3E}">
        <p14:creationId xmlns:p14="http://schemas.microsoft.com/office/powerpoint/2010/main" val="42723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Проходят в </a:t>
            </a:r>
            <a:r>
              <a:rPr lang="ru-RU" dirty="0"/>
              <a:t>обязательном порядке </a:t>
            </a:r>
            <a:r>
              <a:rPr lang="ru-RU" dirty="0" smtClean="0"/>
              <a:t>ИГА </a:t>
            </a:r>
          </a:p>
          <a:p>
            <a:r>
              <a:rPr lang="ru-RU" dirty="0" smtClean="0"/>
              <a:t>Сдают письменные </a:t>
            </a:r>
            <a:r>
              <a:rPr lang="ru-RU" dirty="0"/>
              <a:t>экзамены по математике </a:t>
            </a:r>
            <a:r>
              <a:rPr lang="ru-RU" dirty="0" smtClean="0"/>
              <a:t>в </a:t>
            </a:r>
            <a:r>
              <a:rPr lang="ru-RU" dirty="0"/>
              <a:t>соответствии с уровнем сложности программы обучения, определенной БУП </a:t>
            </a:r>
            <a:endParaRPr lang="ru-RU" dirty="0" smtClean="0"/>
          </a:p>
          <a:p>
            <a:r>
              <a:rPr lang="ru-RU" dirty="0" smtClean="0"/>
              <a:t>Проходят дополнительно ИГА по </a:t>
            </a:r>
            <a:r>
              <a:rPr lang="ru-RU" dirty="0"/>
              <a:t>одному или двум </a:t>
            </a:r>
            <a:r>
              <a:rPr lang="ru-RU" dirty="0" smtClean="0"/>
              <a:t>профильным </a:t>
            </a:r>
            <a:r>
              <a:rPr lang="ru-RU" dirty="0"/>
              <a:t>предметам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Обучающиеся IX и </a:t>
            </a:r>
            <a:r>
              <a:rPr lang="ru-RU" sz="2000" dirty="0" smtClean="0"/>
              <a:t>XI </a:t>
            </a:r>
            <a:r>
              <a:rPr lang="ru-RU" sz="2000" dirty="0"/>
              <a:t>классов школ-лицеев, школ-гимназий, учебно-воспитательных </a:t>
            </a:r>
            <a:r>
              <a:rPr lang="ru-RU" sz="2000" dirty="0" smtClean="0"/>
              <a:t>комплексов и др.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0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7614"/>
            <a:ext cx="8465365" cy="345638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Стандартизация </a:t>
            </a:r>
            <a:r>
              <a:rPr lang="ru-RU" sz="2600" dirty="0"/>
              <a:t>процедуры </a:t>
            </a:r>
            <a:r>
              <a:rPr lang="ru-RU" sz="2600" dirty="0" smtClean="0"/>
              <a:t>подготовки, проведения и обработки результатов ИГА: </a:t>
            </a:r>
          </a:p>
          <a:p>
            <a:pPr marL="44450" indent="315913">
              <a:buNone/>
            </a:pPr>
            <a:r>
              <a:rPr lang="ru-RU" dirty="0"/>
              <a:t>(1)	</a:t>
            </a:r>
            <a:r>
              <a:rPr lang="ru-RU" dirty="0" smtClean="0"/>
              <a:t>по </a:t>
            </a:r>
            <a:r>
              <a:rPr lang="ru-RU" dirty="0"/>
              <a:t>родному языку и литературе в XI классе (кыргызский, русский, узбекский и таджикский); </a:t>
            </a:r>
          </a:p>
          <a:p>
            <a:pPr marL="44450" indent="315913">
              <a:buNone/>
            </a:pPr>
            <a:r>
              <a:rPr lang="ru-RU" dirty="0"/>
              <a:t>(2)	 по родному языку в IX классе (кыргызский, русский, узбекский и таджикский);</a:t>
            </a:r>
          </a:p>
          <a:p>
            <a:pPr marL="44450" indent="315913">
              <a:buNone/>
            </a:pPr>
            <a:r>
              <a:rPr lang="ru-RU" dirty="0"/>
              <a:t>(3)	</a:t>
            </a:r>
            <a:r>
              <a:rPr lang="ru-RU" dirty="0" smtClean="0"/>
              <a:t>по </a:t>
            </a:r>
            <a:r>
              <a:rPr lang="ru-RU" dirty="0"/>
              <a:t>математике в IX классе (алгебре);</a:t>
            </a:r>
          </a:p>
          <a:p>
            <a:pPr marL="44450" indent="315913">
              <a:buNone/>
            </a:pPr>
            <a:r>
              <a:rPr lang="ru-RU" dirty="0"/>
              <a:t>(4)	 </a:t>
            </a:r>
            <a:r>
              <a:rPr lang="ru-RU" smtClean="0"/>
              <a:t>ттпо</a:t>
            </a:r>
            <a:r>
              <a:rPr lang="ru-RU" dirty="0" smtClean="0"/>
              <a:t> </a:t>
            </a:r>
            <a:r>
              <a:rPr lang="ru-RU" dirty="0"/>
              <a:t>кыргызскому языку для школ с русским, узбекским и таджикским языками обучения и русскому языку для школ с кыргызским языком обучения (IX, XI класс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95486"/>
            <a:ext cx="8381260" cy="862195"/>
          </a:xfrm>
        </p:spPr>
        <p:txBody>
          <a:bodyPr/>
          <a:lstStyle/>
          <a:p>
            <a:r>
              <a:rPr lang="ru-RU" sz="2800" b="1" dirty="0"/>
              <a:t>Порядок проведения ИГА </a:t>
            </a:r>
            <a:r>
              <a:rPr lang="ru-RU" sz="1800" b="1" dirty="0" smtClean="0"/>
              <a:t>(измененный)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775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Порядок и формы проведения </a:t>
            </a:r>
            <a:r>
              <a:rPr lang="ru-RU" dirty="0" smtClean="0"/>
              <a:t>ИГА:</a:t>
            </a:r>
          </a:p>
          <a:p>
            <a:r>
              <a:rPr lang="ru-RU" dirty="0" smtClean="0"/>
              <a:t>по  </a:t>
            </a:r>
            <a:r>
              <a:rPr lang="ru-RU" dirty="0"/>
              <a:t>математике </a:t>
            </a:r>
            <a:r>
              <a:rPr lang="ru-RU" dirty="0" smtClean="0"/>
              <a:t>для 11 классов,</a:t>
            </a:r>
          </a:p>
          <a:p>
            <a:r>
              <a:rPr lang="ru-RU" dirty="0" smtClean="0"/>
              <a:t>по истории Кыргызстана для </a:t>
            </a:r>
            <a:r>
              <a:rPr lang="ru-RU" dirty="0"/>
              <a:t>9 и 11 </a:t>
            </a:r>
            <a:r>
              <a:rPr lang="ru-RU" dirty="0" smtClean="0"/>
              <a:t>классов,</a:t>
            </a:r>
          </a:p>
          <a:p>
            <a:r>
              <a:rPr lang="ru-RU" dirty="0" smtClean="0"/>
              <a:t>по предметам </a:t>
            </a:r>
            <a:r>
              <a:rPr lang="ru-RU" dirty="0"/>
              <a:t>по выбору для 9 и 11 классов 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не изменился!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dirty="0" smtClean="0"/>
              <a:t>Результаты </a:t>
            </a:r>
            <a:r>
              <a:rPr lang="ru-RU" dirty="0"/>
              <a:t>основного тестирования (9, 11 классы) </a:t>
            </a:r>
            <a:r>
              <a:rPr lang="ru-RU" dirty="0" smtClean="0"/>
              <a:t> по </a:t>
            </a:r>
            <a:r>
              <a:rPr lang="ru-RU" dirty="0"/>
              <a:t>заявлению обучающихся можно засчитывать </a:t>
            </a:r>
            <a:r>
              <a:rPr lang="ru-RU" dirty="0" smtClean="0"/>
              <a:t>как </a:t>
            </a:r>
            <a:r>
              <a:rPr lang="ru-RU" dirty="0"/>
              <a:t>экзаменационные отметки (устных экзаменов) по соответствующим </a:t>
            </a:r>
            <a:r>
              <a:rPr lang="ru-RU" dirty="0" smtClean="0"/>
              <a:t>предметам.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white"/>
                </a:solidFill>
              </a:rPr>
              <a:t>Порядок проведения </a:t>
            </a:r>
            <a:r>
              <a:rPr lang="ru-RU" sz="2800" dirty="0" smtClean="0">
                <a:solidFill>
                  <a:prstClr val="white"/>
                </a:solidFill>
              </a:rPr>
              <a:t>ИГА </a:t>
            </a:r>
            <a:r>
              <a:rPr lang="ru-RU" sz="1800" dirty="0" smtClean="0">
                <a:solidFill>
                  <a:prstClr val="white"/>
                </a:solidFill>
              </a:rPr>
              <a:t>(прежний)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629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Закрытые пакеты с материалами ИГА будут составляться и доставляться </a:t>
            </a:r>
            <a:r>
              <a:rPr lang="ru-RU" dirty="0" smtClean="0"/>
              <a:t>до </a:t>
            </a:r>
            <a:r>
              <a:rPr lang="ru-RU" dirty="0"/>
              <a:t>региональных органов государственного управления образованием, который передает их общеобразовательным </a:t>
            </a:r>
            <a:r>
              <a:rPr lang="ru-RU" dirty="0" smtClean="0"/>
              <a:t>организациям</a:t>
            </a:r>
          </a:p>
          <a:p>
            <a:r>
              <a:rPr lang="ru-RU" dirty="0" smtClean="0"/>
              <a:t>Члены </a:t>
            </a:r>
            <a:r>
              <a:rPr lang="ru-RU" dirty="0"/>
              <a:t>ПК вскрывают пакет с экзаменационными материалами за час до начала </a:t>
            </a:r>
            <a:r>
              <a:rPr lang="ru-RU" dirty="0" smtClean="0"/>
              <a:t>экзаменов </a:t>
            </a:r>
          </a:p>
          <a:p>
            <a:r>
              <a:rPr lang="ru-RU" dirty="0" smtClean="0"/>
              <a:t>ПК размножают </a:t>
            </a:r>
            <a:r>
              <a:rPr lang="ru-RU" dirty="0"/>
              <a:t>материалы по присланному оригиналу в пакете </a:t>
            </a:r>
            <a:r>
              <a:rPr lang="ru-RU" dirty="0" smtClean="0"/>
              <a:t>по </a:t>
            </a:r>
            <a:r>
              <a:rPr lang="ru-RU" dirty="0"/>
              <a:t>количеству учащихся в классе. </a:t>
            </a:r>
          </a:p>
          <a:p>
            <a:r>
              <a:rPr lang="ru-RU" sz="1800" i="1" dirty="0"/>
              <a:t>Примечание</a:t>
            </a:r>
            <a:r>
              <a:rPr lang="ru-RU" sz="1800" i="1" dirty="0" smtClean="0"/>
              <a:t>: ОГУО </a:t>
            </a:r>
            <a:r>
              <a:rPr lang="ru-RU" sz="1800" i="1" dirty="0"/>
              <a:t>и </a:t>
            </a:r>
            <a:r>
              <a:rPr lang="ru-RU" sz="1800" i="1" dirty="0" smtClean="0"/>
              <a:t>школы несут </a:t>
            </a:r>
            <a:r>
              <a:rPr lang="ru-RU" sz="1800" i="1" dirty="0"/>
              <a:t>административную ответственность за преждевременное вскрытие экзаменационных материалов до начала </a:t>
            </a:r>
            <a:r>
              <a:rPr lang="ru-RU" sz="1800" i="1" dirty="0" smtClean="0"/>
              <a:t>экзамена</a:t>
            </a:r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проведения ИГА </a:t>
            </a:r>
          </a:p>
        </p:txBody>
      </p:sp>
    </p:spTree>
    <p:extLst>
      <p:ext uri="{BB962C8B-B14F-4D97-AF65-F5344CB8AC3E}">
        <p14:creationId xmlns:p14="http://schemas.microsoft.com/office/powerpoint/2010/main" val="9058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</TotalTime>
  <Words>1616</Words>
  <Application>Microsoft Office PowerPoint</Application>
  <PresentationFormat>Экран (16:9)</PresentationFormat>
  <Paragraphs>259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Сетка</vt:lpstr>
      <vt:lpstr>     </vt:lpstr>
      <vt:lpstr>Цели ИГА</vt:lpstr>
      <vt:lpstr>Нормативное сопровождение</vt:lpstr>
      <vt:lpstr>ИГА обучающихся IX класса </vt:lpstr>
      <vt:lpstr>ИГА обучающихся XI класса </vt:lpstr>
      <vt:lpstr>Обучающиеся IX и XI классов школ-лицеев, школ-гимназий, учебно-воспитательных комплексов и др. </vt:lpstr>
      <vt:lpstr>Порядок проведения ИГА (измененный)</vt:lpstr>
      <vt:lpstr>Порядок проведения ИГА (прежний)</vt:lpstr>
      <vt:lpstr>Порядок проведения ИГА </vt:lpstr>
      <vt:lpstr>Порядок проведения ИГА </vt:lpstr>
      <vt:lpstr>Подготовительные мероприятия</vt:lpstr>
      <vt:lpstr>Формы проведения экзаменов</vt:lpstr>
      <vt:lpstr>Аргументирующее Эссе </vt:lpstr>
      <vt:lpstr>Аргументирующее Эссе </vt:lpstr>
      <vt:lpstr>Формы проведения экзаменов</vt:lpstr>
      <vt:lpstr>  изложение с элементами сочинения  </vt:lpstr>
      <vt:lpstr>Формы проведения экзаменов</vt:lpstr>
      <vt:lpstr>Комплексный тест по математике в IX классе </vt:lpstr>
      <vt:lpstr>Формы проведения экзаменов</vt:lpstr>
      <vt:lpstr>комплексный тест по второму языку</vt:lpstr>
      <vt:lpstr>Результаты ИГА</vt:lpstr>
      <vt:lpstr>Результаты ИГА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Win7</cp:lastModifiedBy>
  <cp:revision>489</cp:revision>
  <cp:lastPrinted>2019-04-16T09:23:01Z</cp:lastPrinted>
  <dcterms:created xsi:type="dcterms:W3CDTF">2011-08-25T06:09:31Z</dcterms:created>
  <dcterms:modified xsi:type="dcterms:W3CDTF">2019-04-17T09:29:44Z</dcterms:modified>
</cp:coreProperties>
</file>