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75" r:id="rId10"/>
    <p:sldId id="261" r:id="rId11"/>
    <p:sldId id="262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84" r:id="rId23"/>
    <p:sldId id="278" r:id="rId24"/>
    <p:sldId id="288" r:id="rId25"/>
    <p:sldId id="289" r:id="rId26"/>
    <p:sldId id="283" r:id="rId27"/>
    <p:sldId id="279" r:id="rId28"/>
    <p:sldId id="280" r:id="rId29"/>
    <p:sldId id="281" r:id="rId30"/>
    <p:sldId id="282" r:id="rId31"/>
    <p:sldId id="287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9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6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2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87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4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6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6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004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0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2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59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8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3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67D55-C156-4D41-BF1B-BCE56009082D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0A038F-0DDF-42EB-B0FE-7D246273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5442"/>
            <a:ext cx="9144000" cy="46927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 развитие школьника через</a:t>
            </a:r>
            <a:b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взаимодействия школы и семьи</a:t>
            </a:r>
            <a:endParaRPr lang="ru-RU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ПАМЯТКА ДЛЯ РОДИТЕЛЕЙ</a:t>
            </a:r>
            <a:br>
              <a:rPr lang="ru-RU" sz="2800" b="1" dirty="0"/>
            </a:br>
            <a:r>
              <a:rPr lang="ru-RU" sz="2800" b="1" dirty="0" smtClean="0"/>
              <a:t>«</a:t>
            </a:r>
            <a:r>
              <a:rPr lang="ru-RU" sz="2800" b="1" dirty="0"/>
              <a:t>КАК  ФОРМИРУЕТСЯ  ЛИЧНОСТЬ»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ребенка постоянно критикуют – он учится ненавидеть</a:t>
            </a:r>
            <a:r>
              <a:rPr lang="ru-RU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ребенок живет во вражде – он учится агрессивности.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ребенка высмеивают – он становится замкнутым.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ребенок растет в упреках – он учится жить с чувством вины.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ребенка подбадривают – он учится верить в себя</a:t>
            </a:r>
            <a:r>
              <a:rPr lang="ru-RU" dirty="0" smtClean="0"/>
              <a:t>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ребенка хвалят – он учится быть справедливым.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ребенок растет в безопасности – он учится верить в людей.</a:t>
            </a:r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ребенка поддерживают – он учится ценить себя.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25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Если ребенок растет в атмосфере понимания и дружелюбия – он учится находить любовь в этом мире.</a:t>
            </a:r>
          </a:p>
        </p:txBody>
      </p:sp>
    </p:spTree>
    <p:extLst>
      <p:ext uri="{BB962C8B-B14F-4D97-AF65-F5344CB8AC3E}">
        <p14:creationId xmlns:p14="http://schemas.microsoft.com/office/powerpoint/2010/main" val="105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64566"/>
            <a:ext cx="9601196" cy="4711302"/>
          </a:xfrm>
        </p:spPr>
        <p:txBody>
          <a:bodyPr>
            <a:normAutofit/>
          </a:bodyPr>
          <a:lstStyle/>
          <a:p>
            <a:r>
              <a:rPr lang="ru-RU" dirty="0"/>
              <a:t>Личность, ощутившая на заре развития заботу и внимание, наверняка, будет чувствовать себя уверенно и защищено. Мать и отец становятся важными жизненными ориентирами, оказывающими серьезное влияние. Замечательно, если мать может продемонстрировать такие качества как прощение, принятие, любовь. Ребенку необходимо ощущать ласку, тепло. В отце важна строгость и мягкость, действующие безраздельно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Родители – важнейший этап в формировании личности. Всем известны слова о том, что воспитание детей следует начать с собственного воспитания. Начните с себя, если хотите помочь личности ребенка приобрести важные грани.</a:t>
            </a:r>
          </a:p>
        </p:txBody>
      </p:sp>
    </p:spTree>
    <p:extLst>
      <p:ext uri="{BB962C8B-B14F-4D97-AF65-F5344CB8AC3E}">
        <p14:creationId xmlns:p14="http://schemas.microsoft.com/office/powerpoint/2010/main" val="19654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85" y="802257"/>
            <a:ext cx="7088038" cy="53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ошибки допускают родители при воспитании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Категорический запрет</a:t>
            </a:r>
          </a:p>
          <a:p>
            <a:pPr marL="0" indent="0">
              <a:buNone/>
            </a:pPr>
            <a:r>
              <a:rPr lang="ru-RU" dirty="0"/>
              <a:t>Основная ошибка воспитания. Запаситесь терпением к малышу, уважайте его. Не научившись понимать его, родители идут на неизбежные ошибки, ведущие к психическим и физическим проблемам. Игнорируя желания и интересы ребенка, отвечая на большинство из них категорическими запретами, можно даже пропустить начальную стадию какого-нибудь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36509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Гиперопека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 формировании личности ребенка </a:t>
            </a:r>
            <a:r>
              <a:rPr lang="ru-RU" dirty="0" err="1"/>
              <a:t>гиперопека</a:t>
            </a:r>
            <a:r>
              <a:rPr lang="ru-RU" dirty="0"/>
              <a:t> – не лучший помощник. Чрезмерная опека может отрицательно подействовать на малыша. Когда он достигает определенного возраста и пытается проявить самостоятельность, то зачастую это воспринимается в штыки. </a:t>
            </a:r>
          </a:p>
        </p:txBody>
      </p:sp>
    </p:spTree>
    <p:extLst>
      <p:ext uri="{BB962C8B-B14F-4D97-AF65-F5344CB8AC3E}">
        <p14:creationId xmlns:p14="http://schemas.microsoft.com/office/powerpoint/2010/main" val="29245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Чрезмерная требовательность</a:t>
            </a:r>
          </a:p>
          <a:p>
            <a:pPr marL="0" indent="0">
              <a:buNone/>
            </a:pPr>
            <a:r>
              <a:rPr lang="ru-RU" dirty="0"/>
              <a:t>Для полноценного формирования личности ребенка нужно, чтобы он не только знал, но и осознавал, что дозволено, а что запрещено. Если проявлять к нему чрезмерную требовательность, не давая четких объяснений причин, почему нужно поступать так, как вы говорите, то к добру это не приведет. </a:t>
            </a:r>
          </a:p>
        </p:txBody>
      </p:sp>
    </p:spTree>
    <p:extLst>
      <p:ext uri="{BB962C8B-B14F-4D97-AF65-F5344CB8AC3E}">
        <p14:creationId xmlns:p14="http://schemas.microsoft.com/office/powerpoint/2010/main" val="14374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Нотации</a:t>
            </a:r>
          </a:p>
          <a:p>
            <a:pPr marL="0" indent="0">
              <a:buNone/>
            </a:pPr>
            <a:r>
              <a:rPr lang="ru-RU" dirty="0"/>
              <a:t>Первый фактор, провоцирующий детский протест – длительные нотации. Нередко родители полагают, что ребенок лучше усвоит информацию, выслушав долгие и повторяющиеся нотации. В них нет никакой необходимости. Этот подход не имеет конструктивной составляющей. Особенно табу – другие дети, ставящиеся в пример. Постепенно ребенок начнет воспринимать их, как личных врагов. Нудные нотации зачастую вызывают негативную реакцию, теряя свою воспитательную ценность.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2021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Безмерное баловство ребенка</a:t>
            </a:r>
          </a:p>
          <a:p>
            <a:pPr marL="0" indent="0">
              <a:buNone/>
            </a:pPr>
            <a:r>
              <a:rPr lang="ru-RU" dirty="0"/>
              <a:t>Родители, слишком балующие своих детей, создают большую проблему. Это явление не менее негативно, чем нехватка влияния. Разбалованные дети, не знающие ни в чем отказа, не имеющие обязанностей со временем сталкиваются с невозможностью побороть даже мелкие жизненные преграды, проблемы. При возникновении ситуации, когда их желания и реальность не совпадают, ведут к перенапряжению нервной системы, что может обернуться срывом.</a:t>
            </a:r>
          </a:p>
        </p:txBody>
      </p:sp>
    </p:spTree>
    <p:extLst>
      <p:ext uri="{BB962C8B-B14F-4D97-AF65-F5344CB8AC3E}">
        <p14:creationId xmlns:p14="http://schemas.microsoft.com/office/powerpoint/2010/main" val="24627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Условия, обеспечивающие </a:t>
            </a:r>
            <a:r>
              <a:rPr lang="ru-RU" dirty="0"/>
              <a:t>успешное формирование личности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Пример </a:t>
            </a:r>
            <a:r>
              <a:rPr lang="ru-RU" dirty="0" smtClean="0"/>
              <a:t>родителей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Коммуникация с </a:t>
            </a:r>
            <a:r>
              <a:rPr lang="ru-RU" dirty="0" smtClean="0"/>
              <a:t>окружающими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Забота и внимание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Влияние </a:t>
            </a:r>
            <a:r>
              <a:rPr lang="ru-RU" dirty="0"/>
              <a:t>школы на формирование </a:t>
            </a:r>
            <a:r>
              <a:rPr lang="ru-RU" dirty="0" smtClean="0"/>
              <a:t>личности</a:t>
            </a:r>
            <a:r>
              <a:rPr lang="ru-RU" dirty="0"/>
              <a:t> </a:t>
            </a:r>
            <a:r>
              <a:rPr lang="ru-RU" dirty="0" smtClean="0"/>
              <a:t>ребенка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979324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За </a:t>
            </a:r>
            <a:r>
              <a:rPr lang="ru-RU" dirty="0"/>
              <a:t>счет постоянного существования в большом коллективе одноклассников, ребенок учится находить общий язык со всеми, он начинает понимать многообразие людских характеров и интересов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у учащихся новых интересов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Развитие </a:t>
            </a:r>
            <a:r>
              <a:rPr lang="ru-RU" dirty="0"/>
              <a:t>волевых качеств у детей. </a:t>
            </a:r>
            <a:r>
              <a:rPr lang="ru-RU" dirty="0" err="1" smtClean="0"/>
              <a:t>Амбициозность</a:t>
            </a:r>
            <a:r>
              <a:rPr lang="ru-RU" dirty="0" smtClean="0"/>
              <a:t> , целеустремленность</a:t>
            </a:r>
            <a:r>
              <a:rPr lang="ru-RU" dirty="0"/>
              <a:t>, активность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7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Поиск оптимальных форм совместной работы школы и семьи в интересах развития личности ребенка </a:t>
            </a:r>
            <a:endParaRPr lang="ru-RU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53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45" y="646981"/>
            <a:ext cx="6981644" cy="52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03" y="698740"/>
            <a:ext cx="7309659" cy="54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27" y="715072"/>
            <a:ext cx="7360416" cy="53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29415"/>
          </a:xfrm>
        </p:spPr>
        <p:txBody>
          <a:bodyPr/>
          <a:lstStyle/>
          <a:p>
            <a:r>
              <a:rPr lang="ru-RU" dirty="0"/>
              <a:t>Формы </a:t>
            </a:r>
            <a:r>
              <a:rPr lang="ru-RU" dirty="0" smtClean="0"/>
              <a:t>взаимодействия семьи и  </a:t>
            </a:r>
            <a:r>
              <a:rPr lang="ru-RU" dirty="0"/>
              <a:t>школы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01660"/>
            <a:ext cx="9601196" cy="337420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Индивидуальные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беседа с родителями, консультации по отдельным вопросам, посещение семьи </a:t>
            </a:r>
            <a:r>
              <a:rPr lang="ru-RU" sz="2000" dirty="0"/>
              <a:t>, </a:t>
            </a:r>
            <a:r>
              <a:rPr lang="ru-RU" sz="2000" dirty="0"/>
              <a:t>беседа с родителями по телефону, использование электронной </a:t>
            </a:r>
            <a:r>
              <a:rPr lang="ru-RU" sz="2000" dirty="0"/>
              <a:t>почт</a:t>
            </a:r>
            <a:r>
              <a:rPr lang="ru-RU" sz="1600" dirty="0" smtClean="0"/>
              <a:t>ы.</a:t>
            </a:r>
          </a:p>
          <a:p>
            <a:r>
              <a:rPr lang="ru-RU" b="1" dirty="0" smtClean="0"/>
              <a:t>Групповые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родительский </a:t>
            </a:r>
            <a:r>
              <a:rPr lang="ru-RU" sz="2000" dirty="0" smtClean="0"/>
              <a:t>лекторий;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тематические консультации;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родительские вечера</a:t>
            </a:r>
            <a:r>
              <a:rPr lang="ru-RU" sz="2000" dirty="0"/>
              <a:t>;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родительский актив </a:t>
            </a:r>
            <a:r>
              <a:rPr lang="ru-RU" sz="2000" dirty="0" smtClean="0"/>
              <a:t>;</a:t>
            </a:r>
          </a:p>
          <a:p>
            <a:r>
              <a:rPr lang="ru-RU" b="1" dirty="0" smtClean="0"/>
              <a:t>Коллективные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родительское собрание </a:t>
            </a:r>
            <a:r>
              <a:rPr lang="ru-RU" sz="2000" dirty="0"/>
              <a:t>(круглый стол, тематическая дискуссия, обмен опытом);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вечеров ответов и вопросов с привлечением психологов, юристов, медработников и других </a:t>
            </a:r>
            <a:r>
              <a:rPr lang="ru-RU" sz="2000" dirty="0"/>
              <a:t>специалистов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/>
              <a:t>тематические конференции 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Дни </a:t>
            </a:r>
            <a:r>
              <a:rPr lang="ru-RU" sz="2000" dirty="0"/>
              <a:t>открытых дверей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т</a:t>
            </a:r>
            <a:r>
              <a:rPr lang="ru-RU" sz="2000" dirty="0"/>
              <a:t>ворческие отчеты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81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Родительское собрание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1.Анализ </a:t>
            </a:r>
            <a:r>
              <a:rPr lang="ru-RU" dirty="0"/>
              <a:t>учебных достижений учащихся класса. </a:t>
            </a:r>
          </a:p>
          <a:p>
            <a:pPr marL="0" indent="0">
              <a:buNone/>
            </a:pPr>
            <a:r>
              <a:rPr lang="ru-RU" dirty="0" smtClean="0"/>
              <a:t>2.Знакомство </a:t>
            </a:r>
            <a:r>
              <a:rPr lang="ru-RU" dirty="0"/>
              <a:t>родителей с состоянием эмоционального климата в классе.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3.Психолого- </a:t>
            </a:r>
            <a:r>
              <a:rPr lang="ru-RU" dirty="0"/>
              <a:t>педагогическое просвещение.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4.Обсуждение </a:t>
            </a:r>
            <a:r>
              <a:rPr lang="ru-RU" dirty="0"/>
              <a:t>организационных вопросов (экскурсии, классные вечера, приобретение учебной литературы и пр.).</a:t>
            </a:r>
          </a:p>
          <a:p>
            <a:pPr marL="0" indent="0">
              <a:buNone/>
            </a:pPr>
            <a:r>
              <a:rPr lang="ru-RU" dirty="0" smtClean="0"/>
              <a:t>5.Рефлексия</a:t>
            </a:r>
            <a:r>
              <a:rPr lang="ru-RU" dirty="0"/>
              <a:t>. З</a:t>
            </a:r>
            <a:r>
              <a:rPr lang="ru-RU" dirty="0" smtClean="0"/>
              <a:t>начимость</a:t>
            </a:r>
            <a:r>
              <a:rPr lang="ru-RU" dirty="0"/>
              <a:t>, актуальность, полезность.</a:t>
            </a:r>
          </a:p>
          <a:p>
            <a:pPr marL="0" indent="0">
              <a:buNone/>
            </a:pPr>
            <a:r>
              <a:rPr lang="ru-RU" dirty="0" smtClean="0"/>
              <a:t>6.Личные </a:t>
            </a:r>
            <a:r>
              <a:rPr lang="ru-RU" dirty="0"/>
              <a:t>беседы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0364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Семь правил успешного проведения родительского собрания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Уважайте!</a:t>
            </a:r>
          </a:p>
          <a:p>
            <a:pPr marL="0" indent="0" algn="ctr">
              <a:buNone/>
            </a:pPr>
            <a:r>
              <a:rPr lang="ru-RU" dirty="0"/>
              <a:t>Помогайте!</a:t>
            </a:r>
          </a:p>
          <a:p>
            <a:pPr marL="0" indent="0" algn="ctr">
              <a:buNone/>
            </a:pPr>
            <a:r>
              <a:rPr lang="ru-RU" dirty="0"/>
              <a:t>Объясняйте!</a:t>
            </a:r>
          </a:p>
          <a:p>
            <a:pPr marL="0" indent="0" algn="ctr">
              <a:buNone/>
            </a:pPr>
            <a:r>
              <a:rPr lang="ru-RU" dirty="0"/>
              <a:t>Доверяйте!</a:t>
            </a:r>
          </a:p>
          <a:p>
            <a:pPr marL="0" indent="0" algn="ctr">
              <a:buNone/>
            </a:pPr>
            <a:r>
              <a:rPr lang="ru-RU" dirty="0"/>
              <a:t>Учитесь!</a:t>
            </a:r>
          </a:p>
          <a:p>
            <a:pPr marL="0" indent="0" algn="ctr">
              <a:buNone/>
            </a:pPr>
            <a:r>
              <a:rPr lang="ru-RU" dirty="0"/>
              <a:t>Спрашивайте!</a:t>
            </a:r>
          </a:p>
          <a:p>
            <a:pPr marL="0" indent="0" algn="ctr">
              <a:buNone/>
            </a:pPr>
            <a:r>
              <a:rPr lang="ru-RU" dirty="0"/>
              <a:t>Благодарите!</a:t>
            </a:r>
          </a:p>
        </p:txBody>
      </p:sp>
    </p:spTree>
    <p:extLst>
      <p:ext uri="{BB962C8B-B14F-4D97-AF65-F5344CB8AC3E}">
        <p14:creationId xmlns:p14="http://schemas.microsoft.com/office/powerpoint/2010/main" val="24839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05" y="705394"/>
            <a:ext cx="70713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организации совместной деятельности родителей и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оформление </a:t>
            </a:r>
            <a:r>
              <a:rPr lang="ru-RU" dirty="0" smtClean="0"/>
              <a:t>учебных кабинетов, </a:t>
            </a:r>
            <a:r>
              <a:rPr lang="ru-RU" dirty="0"/>
              <a:t>благоустройство и озеленение школьного </a:t>
            </a:r>
            <a:r>
              <a:rPr lang="ru-RU" dirty="0" smtClean="0"/>
              <a:t>двора;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ярмарки-распродажи </a:t>
            </a:r>
            <a:r>
              <a:rPr lang="ru-RU" dirty="0"/>
              <a:t>семейных </a:t>
            </a:r>
            <a:r>
              <a:rPr lang="ru-RU" dirty="0" smtClean="0"/>
              <a:t>поделок;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выставки </a:t>
            </a:r>
            <a:r>
              <a:rPr lang="ru-RU" dirty="0"/>
              <a:t>"Мир увлечений семьи</a:t>
            </a:r>
            <a:r>
              <a:rPr lang="ru-RU" dirty="0" smtClean="0"/>
              <a:t>";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презентации </a:t>
            </a:r>
            <a:r>
              <a:rPr lang="ru-RU" dirty="0"/>
              <a:t>семейных родословных </a:t>
            </a:r>
            <a:r>
              <a:rPr lang="ru-RU" dirty="0" smtClean="0"/>
              <a:t>традиций;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конкурсы ("Семья-эрудит", "Папа, мама, я — спортивная семья", "Музыкальная семья" и </a:t>
            </a:r>
            <a:r>
              <a:rPr lang="ru-RU" dirty="0" smtClean="0"/>
              <a:t>др.);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семейные </a:t>
            </a:r>
            <a:r>
              <a:rPr lang="ru-RU" dirty="0"/>
              <a:t>праздники и фестивали (День бабушек и дедушек, </a:t>
            </a:r>
            <a:r>
              <a:rPr lang="ru-RU" dirty="0" smtClean="0"/>
              <a:t>отца</a:t>
            </a:r>
            <a:r>
              <a:rPr lang="ru-RU" dirty="0"/>
              <a:t>, День </a:t>
            </a:r>
            <a:r>
              <a:rPr lang="ru-RU" dirty="0" smtClean="0"/>
              <a:t>матери </a:t>
            </a:r>
            <a:r>
              <a:rPr lang="ru-RU" dirty="0"/>
              <a:t>и др</a:t>
            </a:r>
            <a:r>
              <a:rPr lang="ru-RU" dirty="0" smtClean="0"/>
              <a:t>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совместные олимпиады, заседания научных и профессиональных обществ учащихся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праздники знаний и творчества, конкурсы знатоков, </a:t>
            </a:r>
            <a:r>
              <a:rPr lang="ru-RU" dirty="0" smtClean="0"/>
              <a:t>КВНы;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выпуск </a:t>
            </a:r>
            <a:r>
              <a:rPr lang="ru-RU" dirty="0"/>
              <a:t>газет, создание веб-страниц и </a:t>
            </a:r>
            <a:r>
              <a:rPr lang="ru-RU" dirty="0" smtClean="0"/>
              <a:t>журналов;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участие </a:t>
            </a:r>
            <a:r>
              <a:rPr lang="ru-RU" dirty="0"/>
              <a:t>в походах, вечерах, турнирах, </a:t>
            </a:r>
            <a:r>
              <a:rPr lang="ru-RU" dirty="0" smtClean="0"/>
              <a:t>состязаниях;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участие </a:t>
            </a:r>
            <a:r>
              <a:rPr lang="ru-RU" dirty="0"/>
              <a:t>в ремонте и благоустройстве образовательного </a:t>
            </a:r>
            <a:r>
              <a:rPr lang="ru-RU" dirty="0" smtClean="0"/>
              <a:t>учреждения;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оказание</a:t>
            </a:r>
            <a:r>
              <a:rPr lang="ru-RU" dirty="0"/>
              <a:t>, по возможности, спонсорской помощи образовательному учреждению.</a:t>
            </a:r>
          </a:p>
        </p:txBody>
      </p:sp>
    </p:spTree>
    <p:extLst>
      <p:ext uri="{BB962C8B-B14F-4D97-AF65-F5344CB8AC3E}">
        <p14:creationId xmlns:p14="http://schemas.microsoft.com/office/powerpoint/2010/main" val="29000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740229"/>
            <a:ext cx="8673737" cy="53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90" y="759823"/>
            <a:ext cx="7872549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6928" y="17208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«Воспитание есть процесс социальный в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самом широком смысле. Воспитывает все: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люди, вещи, явления, но прежде всего и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больше всего – люди. Из них на первом месте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– родители и педагоги».</a:t>
            </a:r>
          </a:p>
          <a:p>
            <a:pPr algn="ctr"/>
            <a:r>
              <a:rPr lang="ru-RU" sz="2400" b="1" dirty="0" err="1" smtClean="0">
                <a:solidFill>
                  <a:srgbClr val="92D050"/>
                </a:solidFill>
              </a:rPr>
              <a:t>А.Н.Макаренко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ctr"/>
            <a:endParaRPr lang="ru-RU" sz="24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«Воспитывая детей, мы подчас обязаны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одновременно воспитывать и взрослых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родителей»</a:t>
            </a:r>
          </a:p>
          <a:p>
            <a:pPr algn="ctr"/>
            <a:endParaRPr lang="ru-RU" sz="24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В. А. Сухомлинский.</a:t>
            </a:r>
            <a:endParaRPr lang="ru-RU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02" y="583474"/>
            <a:ext cx="7524206" cy="5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50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Алгоритм взаимодействия с родителями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466760"/>
              </p:ext>
            </p:extLst>
          </p:nvPr>
        </p:nvGraphicFramePr>
        <p:xfrm>
          <a:off x="1295400" y="2557463"/>
          <a:ext cx="9601200" cy="34434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Семья</a:t>
                      </a:r>
                      <a:endParaRPr lang="ru-RU" dirty="0"/>
                    </a:p>
                  </a:txBody>
                  <a:tcPr/>
                </a:tc>
              </a:tr>
              <a:tr h="476748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Информирует семью о планах работы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Оценивает влияние данной работы на детей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Раскрывает сложные 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Определяет меру содействия их решению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Приглашает принять участие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Откликается на приглашение, участвует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Сообщает о необходимости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помощи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Предлагает помощь, выдвигает предложения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Организует общие 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Участвует в общих делах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Раскрывает цель воспитания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Осмысливает цель воспитания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Наделяет семью обязанностями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Соглашается создавать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необходимые условия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Оказывает знаки внимания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родителям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Благодарит и выражает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ответное внимание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27140" y="663134"/>
            <a:ext cx="7172436" cy="53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92D050"/>
                </a:solidFill>
              </a:rPr>
              <a:t>Процесс взаимодействия семьи и </a:t>
            </a:r>
            <a:r>
              <a:rPr lang="ru-RU" sz="3200" dirty="0" smtClean="0">
                <a:solidFill>
                  <a:srgbClr val="92D050"/>
                </a:solidFill>
              </a:rPr>
              <a:t>школы  </a:t>
            </a:r>
            <a:r>
              <a:rPr lang="ru-RU" sz="3200" dirty="0">
                <a:solidFill>
                  <a:srgbClr val="92D050"/>
                </a:solidFill>
              </a:rPr>
              <a:t>должен быть направлен на </a:t>
            </a:r>
            <a:r>
              <a:rPr lang="ru-RU" sz="3200" dirty="0" smtClean="0">
                <a:solidFill>
                  <a:srgbClr val="92D050"/>
                </a:solidFill>
              </a:rPr>
              <a:t>активное включение </a:t>
            </a:r>
            <a:r>
              <a:rPr lang="ru-RU" sz="3200" dirty="0">
                <a:solidFill>
                  <a:srgbClr val="92D050"/>
                </a:solidFill>
              </a:rPr>
              <a:t>родителей в учебно-воспитательный </a:t>
            </a:r>
            <a:r>
              <a:rPr lang="ru-RU" sz="3200" dirty="0" smtClean="0">
                <a:solidFill>
                  <a:srgbClr val="92D050"/>
                </a:solidFill>
              </a:rPr>
              <a:t>процесс, во </a:t>
            </a:r>
            <a:r>
              <a:rPr lang="ru-RU" sz="3200" dirty="0">
                <a:solidFill>
                  <a:srgbClr val="92D050"/>
                </a:solidFill>
              </a:rPr>
              <a:t>внеурочную досуговую деятельность, сотрудничество </a:t>
            </a:r>
            <a:r>
              <a:rPr lang="ru-RU" sz="3200" dirty="0" smtClean="0">
                <a:solidFill>
                  <a:srgbClr val="92D050"/>
                </a:solidFill>
              </a:rPr>
              <a:t>с детьми </a:t>
            </a:r>
            <a:r>
              <a:rPr lang="ru-RU" sz="3200" dirty="0">
                <a:solidFill>
                  <a:srgbClr val="92D050"/>
                </a:solidFill>
              </a:rPr>
              <a:t>и педагогами.</a:t>
            </a:r>
          </a:p>
        </p:txBody>
      </p:sp>
    </p:spTree>
    <p:extLst>
      <p:ext uri="{BB962C8B-B14F-4D97-AF65-F5344CB8AC3E}">
        <p14:creationId xmlns:p14="http://schemas.microsoft.com/office/powerpoint/2010/main" val="33056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 основным направлениям деятельности педагогов и родителей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познавательная сфера жизни (работа с учителями-предметниками)</a:t>
            </a:r>
          </a:p>
          <a:p>
            <a:r>
              <a:rPr lang="ru-RU" dirty="0"/>
              <a:t>поддержка физического здоровья учащихся</a:t>
            </a:r>
          </a:p>
          <a:p>
            <a:r>
              <a:rPr lang="ru-RU" dirty="0"/>
              <a:t>дополнительное образование детей и развитие творческого потенциала детей</a:t>
            </a:r>
          </a:p>
          <a:p>
            <a:r>
              <a:rPr lang="ru-RU" dirty="0"/>
              <a:t>поддержка одаренных детей</a:t>
            </a:r>
          </a:p>
          <a:p>
            <a:r>
              <a:rPr lang="ru-RU" dirty="0"/>
              <a:t>социальная поддержка и профилактика безнадзорности</a:t>
            </a:r>
          </a:p>
        </p:txBody>
      </p:sp>
    </p:spTree>
    <p:extLst>
      <p:ext uri="{BB962C8B-B14F-4D97-AF65-F5344CB8AC3E}">
        <p14:creationId xmlns:p14="http://schemas.microsoft.com/office/powerpoint/2010/main" val="21919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развития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Первая фаза развития — адаптация. В ходе нее человек должен освоить те приемы и средства деятельности, которыми пользуются другие члены социальной группы. Происходит освоение простых навыков и языка, формируется речь, которая становится предпосылкой дальнейшего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6282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87924"/>
            <a:ext cx="9601196" cy="32879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Вторая фаза личностного развития — индивидуализация. Ее основа — это возникновение конфликта между необходимостью человека быть схожим с окружающими людьми и стремлением максимальной персонализации. Человек противопоставляет себя с другими, выделяет свою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2840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Третья фаза — интеграция. В процессе ее прохождения человек учится контролировать свое поведение на основе подчинения старшим и взаимодействия с окружающими. </a:t>
            </a:r>
          </a:p>
        </p:txBody>
      </p:sp>
    </p:spTree>
    <p:extLst>
      <p:ext uri="{BB962C8B-B14F-4D97-AF65-F5344CB8AC3E}">
        <p14:creationId xmlns:p14="http://schemas.microsoft.com/office/powerpoint/2010/main" val="20391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58" y="1108494"/>
            <a:ext cx="6478438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</TotalTime>
  <Words>1151</Words>
  <Application>Microsoft Office PowerPoint</Application>
  <PresentationFormat>Широкоэкранный</PresentationFormat>
  <Paragraphs>128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Garamond</vt:lpstr>
      <vt:lpstr>Wingdings</vt:lpstr>
      <vt:lpstr>Натуральные материалы</vt:lpstr>
      <vt:lpstr>     Личностное развитие школьника через систему взаимодействия школы и семьи</vt:lpstr>
      <vt:lpstr>Цель:</vt:lpstr>
      <vt:lpstr>Презентация PowerPoint</vt:lpstr>
      <vt:lpstr>ВАЖНО!</vt:lpstr>
      <vt:lpstr>К основным направлениям деятельности педагогов и родителей относятся:</vt:lpstr>
      <vt:lpstr>Фазы развития личности</vt:lpstr>
      <vt:lpstr>Презентация PowerPoint</vt:lpstr>
      <vt:lpstr>Презентация PowerPoint</vt:lpstr>
      <vt:lpstr>Презентация PowerPoint</vt:lpstr>
      <vt:lpstr>ПАМЯТКА ДЛЯ РОДИТЕЛЕЙ «КАК  ФОРМИРУЕТСЯ  ЛИЧНОСТЬ»</vt:lpstr>
      <vt:lpstr>Презентация PowerPoint</vt:lpstr>
      <vt:lpstr>Презентация PowerPoint</vt:lpstr>
      <vt:lpstr>Какие ошибки допускают родители при воспитании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Условия, обеспечивающие успешное формирование личности</vt:lpstr>
      <vt:lpstr>  Влияние школы на формирование личности ребенка  </vt:lpstr>
      <vt:lpstr>Презентация PowerPoint</vt:lpstr>
      <vt:lpstr>Презентация PowerPoint</vt:lpstr>
      <vt:lpstr>Презентация PowerPoint</vt:lpstr>
      <vt:lpstr>Формы взаимодействия семьи и  школы </vt:lpstr>
      <vt:lpstr>Родительское собрание</vt:lpstr>
      <vt:lpstr>Семь правил успешного проведения родительского собрания</vt:lpstr>
      <vt:lpstr>Презентация PowerPoint</vt:lpstr>
      <vt:lpstr>Формы организации совместной деятельности родителей и детей</vt:lpstr>
      <vt:lpstr>Презентация PowerPoint</vt:lpstr>
      <vt:lpstr>Презентация PowerPoint</vt:lpstr>
      <vt:lpstr>Презентация PowerPoint</vt:lpstr>
      <vt:lpstr> Алгоритм взаимодействия с родителями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Личностное развитие школьника через систему взаимодействия школы и семьи</dc:title>
  <dc:creator>Welcome</dc:creator>
  <cp:lastModifiedBy>Welcome</cp:lastModifiedBy>
  <cp:revision>15</cp:revision>
  <dcterms:created xsi:type="dcterms:W3CDTF">2023-03-24T05:09:30Z</dcterms:created>
  <dcterms:modified xsi:type="dcterms:W3CDTF">2023-03-24T08:09:00Z</dcterms:modified>
</cp:coreProperties>
</file>