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5F55D1-2D17-4137-A618-99E233E15F0F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4D3FFB-4D51-4D79-BAE9-496F668E0A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1556792"/>
            <a:ext cx="7453380" cy="3368665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Семинар-практикум на тему</a:t>
            </a:r>
            <a:r>
              <a:rPr lang="ru-RU" sz="4400" dirty="0" smtClean="0"/>
              <a:t>:</a:t>
            </a:r>
            <a:br>
              <a:rPr lang="ru-RU" sz="4400" dirty="0" smtClean="0"/>
            </a:br>
            <a:r>
              <a:rPr lang="ru-RU" sz="4400" dirty="0" smtClean="0"/>
              <a:t>«От </a:t>
            </a:r>
            <a:r>
              <a:rPr lang="ru-RU" sz="4400" dirty="0"/>
              <a:t>самообразования к профессиональному мастерству»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8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624736" cy="472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0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4807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85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Autofit/>
          </a:bodyPr>
          <a:lstStyle/>
          <a:p>
            <a:r>
              <a:rPr lang="ru-RU" sz="3600" dirty="0"/>
              <a:t>Цель: создание условий для саморазвития и самосовершенствования профессиональной компетентности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104974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>
            <a:noAutofit/>
          </a:bodyPr>
          <a:lstStyle/>
          <a:p>
            <a:r>
              <a:rPr lang="ru-RU" sz="2800" dirty="0"/>
              <a:t>Суть самообразования заключается в овладении техникой и культурой умственного труда, умении преодолевать проблемы, самостоятельно работать над собственным совершенствованием, в том числе профессиональным</a:t>
            </a:r>
          </a:p>
        </p:txBody>
      </p:sp>
    </p:spTree>
    <p:extLst>
      <p:ext uri="{BB962C8B-B14F-4D97-AF65-F5344CB8AC3E}">
        <p14:creationId xmlns:p14="http://schemas.microsoft.com/office/powerpoint/2010/main" val="157541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Если у вас набралось 55 и более баллов, вы активно реализуете свои потребности в саморазвитии.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  Набрав от 36 до 54 баллов, вам придется признать, что у вас отсутствует сложившаяся система развития.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  Набрав от 15 до 35 баллов, вы должны понять, что находитесь в стадии остановившегося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403715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00161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«Педагоги не могут успешно кого-то учить, если в это же время усердно не учатся сами» (Али </a:t>
            </a:r>
            <a:r>
              <a:rPr lang="ru-RU" sz="3200" dirty="0" err="1"/>
              <a:t>Апшерони</a:t>
            </a:r>
            <a:r>
              <a:rPr lang="ru-RU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7329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>Существуют различные подходы к классификации этапов профессионального роста педагога.</a:t>
            </a:r>
          </a:p>
          <a:p>
            <a:pPr algn="ct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r>
              <a:rPr lang="ru-RU" dirty="0"/>
              <a:t>1 стадия: "выживание" (первый год работы);</a:t>
            </a:r>
          </a:p>
          <a:p>
            <a:pPr algn="ct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r>
              <a:rPr lang="ru-RU" dirty="0"/>
              <a:t>2 стадия: "адаптация" (2 – 5 лет работы);</a:t>
            </a:r>
          </a:p>
          <a:p>
            <a:pPr algn="ct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r>
              <a:rPr lang="ru-RU" dirty="0"/>
              <a:t>3 стадия: "зрелость" (6 – 8 лет, стремление переосмыслить свой опыт и желание самостоятельного педагогического исследования).</a:t>
            </a:r>
          </a:p>
          <a:p>
            <a:pPr algn="ct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r>
              <a:rPr lang="ru-RU" dirty="0"/>
              <a:t>4 стадия: "спад" (в зависимости от индивидуальности педагога)</a:t>
            </a:r>
          </a:p>
        </p:txBody>
      </p:sp>
    </p:spTree>
    <p:extLst>
      <p:ext uri="{BB962C8B-B14F-4D97-AF65-F5344CB8AC3E}">
        <p14:creationId xmlns:p14="http://schemas.microsoft.com/office/powerpoint/2010/main" val="179668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Первый уровень – низкий. Деятельность педагога данного уровня характеризуется спонтанным, внесистемным самообразованием, часто под воздействием внешних обстоятельств (например, накануне проверки), при отсутствии у него  необходимой образовательной культуры.</a:t>
            </a:r>
          </a:p>
          <a:p>
            <a:endParaRPr lang="ru-RU" dirty="0"/>
          </a:p>
          <a:p>
            <a:r>
              <a:rPr lang="ru-RU" dirty="0"/>
              <a:t>Для педагога, находящегося на втором уровне, среднем, характерно ситуативное самообразование на фоне интереса к новой информации, процессу познания, удовлетворению своих познавательных потребностей.</a:t>
            </a:r>
          </a:p>
          <a:p>
            <a:endParaRPr lang="ru-RU" dirty="0"/>
          </a:p>
          <a:p>
            <a:r>
              <a:rPr lang="ru-RU" dirty="0"/>
              <a:t>Третий уровень – высокий. Педагога этого уровня отличает систематическое целенаправленное самообразование, осуществляющееся на основе овладения технологией данного вида деятельности (заимствованной и адаптированной, авторской).</a:t>
            </a:r>
          </a:p>
          <a:p>
            <a:endParaRPr lang="ru-RU" dirty="0"/>
          </a:p>
          <a:p>
            <a:r>
              <a:rPr lang="ru-RU" dirty="0"/>
              <a:t>Наивысший уровень самообразования присущ таким педагогам, для которых данный вид деятельности становится постоянной жизненной потребностью, и он носит чаще всего исследовательский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164643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Направления, в рамках которых, педагог должен заниматься самообразованием: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- профессиональное (теория преподавания предмета);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- психолого-педагогическое (индивидуальные особенности учащегося);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- методическое (педагогические технологии, формы, методы и приемы обучения);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- информационное (компьютерные технологии, </a:t>
            </a:r>
            <a:r>
              <a:rPr lang="ru-RU" dirty="0" err="1"/>
              <a:t>интернет-ресурсы</a:t>
            </a:r>
            <a:r>
              <a:rPr lang="ru-RU" dirty="0"/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- коммуникативное (взаимодействие между субъектами образовательного процесса);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- личные компетентности (имидж, искусство общения, лидерские качества, педагогический такт).</a:t>
            </a:r>
          </a:p>
        </p:txBody>
      </p:sp>
    </p:spTree>
    <p:extLst>
      <p:ext uri="{BB962C8B-B14F-4D97-AF65-F5344CB8AC3E}">
        <p14:creationId xmlns:p14="http://schemas.microsoft.com/office/powerpoint/2010/main" val="305196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Технологию организации самообразования педагогов можно представить в виде следующих этапов: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1 этап – </a:t>
            </a:r>
            <a:r>
              <a:rPr lang="ru-RU" sz="1400" dirty="0" err="1"/>
              <a:t>Диагностично</a:t>
            </a:r>
            <a:r>
              <a:rPr lang="ru-RU" sz="1400" dirty="0"/>
              <a:t>- прогностический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Он предусматривает создание определенного настроя на самостоятельную работу; выбор цели работы, исходя из научно-методической темы (проблемы) школы; формулирование личной индивидуальной темы, осмысление последовательности своих действий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2 этап – </a:t>
            </a:r>
            <a:r>
              <a:rPr lang="ru-RU" sz="1400" dirty="0" smtClean="0"/>
              <a:t>практический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 На  этом этапе  педагог знакомится с психолого-педагогической и методической литературой по выбранной проблеме образования, происходит накопление педагогических фактов, их отбор и анализ, проверка новых методов работы, постановка экспериментов. Практическая работа продолжает сопровождаться изучением литературы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3 этап – </a:t>
            </a:r>
            <a:r>
              <a:rPr lang="ru-RU" sz="1400" dirty="0" smtClean="0"/>
              <a:t>Обобщающий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В ходе этого этапа происходит осмысление, анализ и обобщение накопленных педагогических фактов</a:t>
            </a:r>
          </a:p>
        </p:txBody>
      </p:sp>
    </p:spTree>
    <p:extLst>
      <p:ext uri="{BB962C8B-B14F-4D97-AF65-F5344CB8AC3E}">
        <p14:creationId xmlns:p14="http://schemas.microsoft.com/office/powerpoint/2010/main" val="1152521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483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Семинар-практикум на тему: «От самообразования к профессиональному мастерству»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на тему: «От самообразования к профессиональному мастерству»</dc:title>
  <dc:creator>XTreme.ws</dc:creator>
  <cp:lastModifiedBy>XTreme.ws</cp:lastModifiedBy>
  <cp:revision>3</cp:revision>
  <dcterms:created xsi:type="dcterms:W3CDTF">2023-04-28T07:54:32Z</dcterms:created>
  <dcterms:modified xsi:type="dcterms:W3CDTF">2023-04-28T08:17:56Z</dcterms:modified>
</cp:coreProperties>
</file>