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3" r:id="rId1"/>
  </p:sldMasterIdLst>
  <p:notesMasterIdLst>
    <p:notesMasterId r:id="rId17"/>
  </p:notesMasterIdLst>
  <p:sldIdLst>
    <p:sldId id="256" r:id="rId2"/>
    <p:sldId id="348" r:id="rId3"/>
    <p:sldId id="419" r:id="rId4"/>
    <p:sldId id="420" r:id="rId5"/>
    <p:sldId id="421" r:id="rId6"/>
    <p:sldId id="418" r:id="rId7"/>
    <p:sldId id="422" r:id="rId8"/>
    <p:sldId id="424" r:id="rId9"/>
    <p:sldId id="425" r:id="rId10"/>
    <p:sldId id="423" r:id="rId11"/>
    <p:sldId id="428" r:id="rId12"/>
    <p:sldId id="386" r:id="rId13"/>
    <p:sldId id="430" r:id="rId14"/>
    <p:sldId id="429" r:id="rId15"/>
    <p:sldId id="431" r:id="rId16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9061131-B989-43AC-815E-878CCB8676C8}">
          <p14:sldIdLst>
            <p14:sldId id="256"/>
            <p14:sldId id="348"/>
            <p14:sldId id="419"/>
            <p14:sldId id="420"/>
            <p14:sldId id="421"/>
            <p14:sldId id="418"/>
            <p14:sldId id="422"/>
            <p14:sldId id="424"/>
            <p14:sldId id="425"/>
            <p14:sldId id="423"/>
            <p14:sldId id="428"/>
            <p14:sldId id="386"/>
            <p14:sldId id="430"/>
            <p14:sldId id="429"/>
            <p14:sldId id="431"/>
          </p14:sldIdLst>
        </p14:section>
        <p14:section name="Раздел без заголовка" id="{A4FF2D8C-FF86-41D3-9E28-AFE4E48A54AB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3300"/>
    <a:srgbClr val="FF33CC"/>
    <a:srgbClr val="000099"/>
    <a:srgbClr val="FFCC00"/>
    <a:srgbClr val="993300"/>
    <a:srgbClr val="FF9933"/>
    <a:srgbClr val="FF505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61" autoAdjust="0"/>
    <p:restoredTop sz="96357" autoAdjust="0"/>
  </p:normalViewPr>
  <p:slideViewPr>
    <p:cSldViewPr snapToGrid="0">
      <p:cViewPr varScale="1">
        <p:scale>
          <a:sx n="110" d="100"/>
          <a:sy n="110" d="100"/>
        </p:scale>
        <p:origin x="65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3ECBB327-6CE6-4C48-A4C7-C339FE5B116D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06CB428E-A173-4C10-8203-31DF84C982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576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B428E-A173-4C10-8203-31DF84C9825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950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B428E-A173-4C10-8203-31DF84C9825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249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B428E-A173-4C10-8203-31DF84C9825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36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B428E-A173-4C10-8203-31DF84C9825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697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B428E-A173-4C10-8203-31DF84C9825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460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B428E-A173-4C10-8203-31DF84C9825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754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61A5C8-93F4-4DFC-B2CB-743FB96B54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5AC8720-3D78-4E83-B9CC-7C396F689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E77474-5992-4034-931F-72E9D32AA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8/27/2024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208954-4A94-4C84-9499-ADDA22358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79822E-9A59-462A-8A68-413366296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76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A169D9-6540-4645-A311-72A5EC0B6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5D8D88A-6E02-43DC-A382-43612C1CE0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40CA52-B3C4-4D1C-8CA3-A46A2685E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8/27/2024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A1563B-7AA7-4989-96CE-4B483ADDC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0853B5-F1F4-49F6-8458-2BC7B5D86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3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BA57A04-2659-402D-B5C4-C36EB1BF2D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29722C-4B66-4E61-8000-3650005E9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C83E60-DDE3-4B14-A46E-0CA54F34C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8/27/2024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C3F354-64B8-453A-BE3F-8C9151CAE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2560A6-8EC7-4651-8668-DEFEA580B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173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FA96F0-AFF5-4C85-8E6B-EFD55AF72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D20DA0-745F-4218-A14D-7A14D9AF9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FFFD7A-3A31-4BA4-B8B3-3616D95D7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8/27/2024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BB5E0F-5ABB-44DE-804B-3EFF508B5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3220D4-AF94-423A-8CC7-0BF56609E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49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A5A1C6-4143-4756-8552-90B7899BA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14ACD3-5D97-44A8-A083-64C6557923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CD4CBC-CCB2-4EA3-9F5E-76B87EB98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8/27/2024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231408-0F1D-43C9-9FE3-DAB3EC89B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F2A488-DB37-49B5-9C8F-7E5E36977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767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168172-BA9D-4668-A5C2-9D3095CDC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6FF0F0-29C3-46EB-9014-9449FDDE76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C4C1F5-6C98-4680-861E-68E13B1BAF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0A50AAE-501C-437F-8868-874197199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8/27/2024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E907CC-0829-495F-ACFE-6DD5D31F6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746AF4-58F3-4029-AE90-300159811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407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20196F-8D09-4F5C-AC91-C4FFA7316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D8D510-3C56-4EF1-B436-C6EF3E383D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261BC5-D56C-4A6C-AD2B-188BE534C4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4DD1C3-484A-4813-BA59-5E361F162A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2D45C4D-2B2A-4BA8-99F6-64D2BC5B0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91BA9CF-B777-42F4-845F-012D5E7C0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8/27/2024</a:t>
            </a:fld>
            <a:endParaRPr lang="en-US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F6D56DA-AD53-4AC4-AC13-50B876CDB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C62D501-42F2-411C-8115-3D915200A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030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70151B-1500-41DC-8F02-39840CBD7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BAB1961-B7B0-4912-8A5C-F1AC2AFE6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8/27/2024</a:t>
            </a:fld>
            <a:endParaRPr lang="en-US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4D7FF5-32D2-4985-AEAC-B2EE6ABE7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840EB14-04AE-4933-A9DB-B92C5928A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547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6D57164-7F7C-4073-ADE0-BDDF547BE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8/27/2024</a:t>
            </a:fld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45F58FD-B7D9-4208-A91E-5F86548F5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13CA6EA-70AA-46CA-A4A2-7CF29266F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659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9EF760-E512-4715-ABB9-4DEF43508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B71251-18E1-493F-BA8C-0619E1FDA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C0F313-9969-46EB-9C9D-0ACD305BD0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FB8F11C-5FFD-4B30-820C-2F8C5CBB1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8/27/2024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2EF8B0-EB09-4AA1-ADE9-1961A9841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833449A-3C96-4209-8EF0-422DE6DDE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348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87C758-E9C6-40B5-B410-344F2DA91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099B9BA-0BC8-4EFE-BBFC-E7A231ADD2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8A8DBE-C6F9-432B-B63B-48400561C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3B7FA5-D4DC-4536-BCED-FF9B7B4FF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8/27/2024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A9E92FC-9933-4FB5-B2BC-C45CF7F1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302602-489A-436B-8C23-6CF5452C2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105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9D2C0F-E95F-45E1-B848-7075122F8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B01166-1D6B-4DB4-B3E6-28588FA1D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3F41F3-8700-4D8C-B6C8-B2E545F39D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8/27/2024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E51FD0-9493-4636-BF2C-EE635BD99E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0778AB-ED05-476B-A26D-B6AC8D6B7B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652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microsoft.com/office/2007/relationships/hdphoto" Target="../media/hdphoto1.wdp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microsoft.com/office/2007/relationships/hdphoto" Target="../media/hdphoto1.wdp"/><Relationship Id="rId9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microsoft.com/office/2007/relationships/hdphoto" Target="../media/hdphoto1.wdp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0">
              <a:schemeClr val="accent1">
                <a:lumMod val="40000"/>
                <a:lumOff val="60000"/>
                <a:alpha val="4000"/>
              </a:schemeClr>
            </a:gs>
            <a:gs pos="54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E87EDC-0892-46F4-9474-CF2B05FEBFAF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271" y="519010"/>
            <a:ext cx="1949451" cy="2553526"/>
          </a:xfrm>
          <a:prstGeom prst="rect">
            <a:avLst/>
          </a:prstGeom>
          <a:noFill/>
          <a:ln>
            <a:noFill/>
          </a:ln>
          <a:effectLst>
            <a:glow rad="165100">
              <a:schemeClr val="accent1">
                <a:alpha val="44000"/>
              </a:schemeClr>
            </a:glow>
            <a:reflection endPos="0" dist="50800" dir="5400000" sy="-100000" algn="bl" rotWithShape="0"/>
            <a:softEdge rad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6FD8D1-C9F7-4074-802A-65CC03C94826}"/>
              </a:ext>
            </a:extLst>
          </p:cNvPr>
          <p:cNvSpPr txBox="1"/>
          <p:nvPr/>
        </p:nvSpPr>
        <p:spPr>
          <a:xfrm>
            <a:off x="757643" y="3753667"/>
            <a:ext cx="1067670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ctr"/>
            <a:r>
              <a:rPr lang="ky-KG" sz="5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«Билим берүүгө 100 жыл: трансформациялоо, чакырыктар жана жаңы </a:t>
            </a:r>
            <a:r>
              <a:rPr lang="ky-KG" sz="5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горизонттор</a:t>
            </a:r>
            <a:r>
              <a:rPr lang="ky-KG" sz="5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1969E369-EB18-4676-8884-EBEA70BC3D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67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00000">
              <a:schemeClr val="accent1">
                <a:lumMod val="40000"/>
                <a:lumOff val="60000"/>
              </a:schemeClr>
            </a:gs>
            <a:gs pos="94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5E2CC0-CE8E-4230-AF8A-6A802AC9372E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 trans="79000" size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924" y="346882"/>
            <a:ext cx="891699" cy="950695"/>
          </a:xfrm>
          <a:prstGeom prst="rect">
            <a:avLst/>
          </a:prstGeom>
          <a:noFill/>
          <a:ln>
            <a:noFill/>
          </a:ln>
          <a:effectLst>
            <a:glow rad="927100">
              <a:schemeClr val="bg2">
                <a:alpha val="21000"/>
              </a:schemeClr>
            </a:glow>
            <a:outerShdw blurRad="50800" dist="50800" dir="5400000" sx="1000" sy="1000" algn="ctr" rotWithShape="0">
              <a:srgbClr val="000000"/>
            </a:outerShdw>
            <a:softEdge rad="12700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8D802E-AD19-4C8E-AC62-60C8BD84994A}"/>
              </a:ext>
            </a:extLst>
          </p:cNvPr>
          <p:cNvSpPr txBox="1"/>
          <p:nvPr/>
        </p:nvSpPr>
        <p:spPr>
          <a:xfrm>
            <a:off x="243840" y="374247"/>
            <a:ext cx="11739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y-KG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ЭЛ АРАЛЫК КЫЗМАТТАШУУЛАР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3EFE12-B5DC-476A-9CE7-8035D3A56C9B}"/>
              </a:ext>
            </a:extLst>
          </p:cNvPr>
          <p:cNvSpPr txBox="1"/>
          <p:nvPr/>
        </p:nvSpPr>
        <p:spPr>
          <a:xfrm>
            <a:off x="-3214466" y="7314669"/>
            <a:ext cx="99722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AutoShape 2" descr="Перестройка в экономической и политической структурах СССР во второй половине 1980-х — начале 1990-х годов - Sputnik Кыргызстан">
            <a:extLst>
              <a:ext uri="{FF2B5EF4-FFF2-40B4-BE49-F238E27FC236}">
                <a16:creationId xmlns:a16="http://schemas.microsoft.com/office/drawing/2014/main" id="{B2C0A331-625B-488B-88EC-0F2DB7BCA0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Перестройка в экономической и политической структурах СССР во второй половине 1980-х — начале 1990-х годов - Sputnik Кыргызстан">
            <a:extLst>
              <a:ext uri="{FF2B5EF4-FFF2-40B4-BE49-F238E27FC236}">
                <a16:creationId xmlns:a16="http://schemas.microsoft.com/office/drawing/2014/main" id="{33AD2CA9-893F-4CAA-9687-EE9B8B42CB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29989" y="3428999"/>
            <a:ext cx="3770811" cy="377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4" name="Picture 20" descr="Кыргызско-Корейский колледж | Профессор Ли Дже Сон в посольстве Республики  Корея в Кыргызской Республике. | Instagram">
            <a:extLst>
              <a:ext uri="{FF2B5EF4-FFF2-40B4-BE49-F238E27FC236}">
                <a16:creationId xmlns:a16="http://schemas.microsoft.com/office/drawing/2014/main" id="{673DA9C0-994F-4996-A380-91AFEF201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30" y="636592"/>
            <a:ext cx="2042704" cy="255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Логотип ТПУ">
            <a:extLst>
              <a:ext uri="{FF2B5EF4-FFF2-40B4-BE49-F238E27FC236}">
                <a16:creationId xmlns:a16="http://schemas.microsoft.com/office/drawing/2014/main" id="{BCFB035D-645A-45EE-8845-5F04A34EE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888" y="1449976"/>
            <a:ext cx="5447754" cy="151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Anshan Normal University">
            <a:extLst>
              <a:ext uri="{FF2B5EF4-FFF2-40B4-BE49-F238E27FC236}">
                <a16:creationId xmlns:a16="http://schemas.microsoft.com/office/drawing/2014/main" id="{FDD24939-E1BA-4B15-B679-C6B5847CF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47" y="4027380"/>
            <a:ext cx="2238375" cy="220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Changsha University of Science and Technology - Wikipedia">
            <a:extLst>
              <a:ext uri="{FF2B5EF4-FFF2-40B4-BE49-F238E27FC236}">
                <a16:creationId xmlns:a16="http://schemas.microsoft.com/office/drawing/2014/main" id="{CA657423-20A8-41C7-8C60-368A49809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237" y="909984"/>
            <a:ext cx="2238375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Приложения в Google Play – 신한대학교 전자출결">
            <a:extLst>
              <a:ext uri="{FF2B5EF4-FFF2-40B4-BE49-F238E27FC236}">
                <a16:creationId xmlns:a16="http://schemas.microsoft.com/office/drawing/2014/main" id="{57E9704B-126E-4DA1-B6BC-67D3D12CE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135" y="4195513"/>
            <a:ext cx="2040529" cy="204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Инчхон Национальный Университет (ИНУ) в Южной Корее">
            <a:extLst>
              <a:ext uri="{FF2B5EF4-FFF2-40B4-BE49-F238E27FC236}">
                <a16:creationId xmlns:a16="http://schemas.microsoft.com/office/drawing/2014/main" id="{AD0A9A9E-3FDF-4B28-9536-D90A0EEE7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515" y="3836864"/>
            <a:ext cx="4256039" cy="265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914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00000">
              <a:schemeClr val="accent1">
                <a:lumMod val="40000"/>
                <a:lumOff val="60000"/>
              </a:schemeClr>
            </a:gs>
            <a:gs pos="98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5E2CC0-CE8E-4230-AF8A-6A802AC9372E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 trans="79000" size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924" y="346882"/>
            <a:ext cx="891699" cy="950695"/>
          </a:xfrm>
          <a:prstGeom prst="rect">
            <a:avLst/>
          </a:prstGeom>
          <a:noFill/>
          <a:ln>
            <a:noFill/>
          </a:ln>
          <a:effectLst>
            <a:glow rad="927100">
              <a:schemeClr val="bg2">
                <a:alpha val="21000"/>
              </a:schemeClr>
            </a:glow>
            <a:outerShdw blurRad="50800" dist="50800" dir="5400000" sx="1000" sy="1000" algn="ctr" rotWithShape="0">
              <a:srgbClr val="000000"/>
            </a:outerShdw>
            <a:softEdge rad="12700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8D802E-AD19-4C8E-AC62-60C8BD84994A}"/>
              </a:ext>
            </a:extLst>
          </p:cNvPr>
          <p:cNvSpPr txBox="1"/>
          <p:nvPr/>
        </p:nvSpPr>
        <p:spPr>
          <a:xfrm>
            <a:off x="243840" y="374247"/>
            <a:ext cx="11739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y-KG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ЖЕТИШКЕНДИКТЕР</a:t>
            </a:r>
          </a:p>
          <a:p>
            <a:pPr algn="ctr"/>
            <a:r>
              <a:rPr lang="ky-KG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ЭЛ АРАЛЫК ОЛИМПИАДАЛАРДЫН ЖЕҢҮҮЧҮЛӨРҮ</a:t>
            </a:r>
            <a:endParaRPr lang="ky-KG" sz="20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3EFE12-B5DC-476A-9CE7-8035D3A56C9B}"/>
              </a:ext>
            </a:extLst>
          </p:cNvPr>
          <p:cNvSpPr txBox="1"/>
          <p:nvPr/>
        </p:nvSpPr>
        <p:spPr>
          <a:xfrm>
            <a:off x="-3214466" y="7314669"/>
            <a:ext cx="99722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AutoShape 2" descr="Перестройка в экономической и политической структурах СССР во второй половине 1980-х — начале 1990-х годов - Sputnik Кыргызстан">
            <a:extLst>
              <a:ext uri="{FF2B5EF4-FFF2-40B4-BE49-F238E27FC236}">
                <a16:creationId xmlns:a16="http://schemas.microsoft.com/office/drawing/2014/main" id="{B2C0A331-625B-488B-88EC-0F2DB7BCA0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Перестройка в экономической и политической структурах СССР во второй половине 1980-х — начале 1990-х годов - Sputnik Кыргызстан">
            <a:extLst>
              <a:ext uri="{FF2B5EF4-FFF2-40B4-BE49-F238E27FC236}">
                <a16:creationId xmlns:a16="http://schemas.microsoft.com/office/drawing/2014/main" id="{33AD2CA9-893F-4CAA-9687-EE9B8B42CB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29990" y="5769796"/>
            <a:ext cx="1430014" cy="143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 descr="КЫРГЫЗСТАНДЫК ОКУУЧУЛАР ЭЛ АРАЛЫК ОЛИМПИАДАДА АЛТЫН, КҮМҮШ ЖАНА КОЛО МЕДАЛГА ЭЭ БОЛУШТУ">
            <a:extLst>
              <a:ext uri="{FF2B5EF4-FFF2-40B4-BE49-F238E27FC236}">
                <a16:creationId xmlns:a16="http://schemas.microsoft.com/office/drawing/2014/main" id="{A61C3AA7-8A38-46E1-918A-8C3FC49BDD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1"/>
          <a:stretch/>
        </p:blipFill>
        <p:spPr bwMode="auto">
          <a:xfrm>
            <a:off x="284138" y="4010001"/>
            <a:ext cx="3739783" cy="2739218"/>
          </a:xfrm>
          <a:prstGeom prst="rect">
            <a:avLst/>
          </a:prstGeom>
          <a:noFill/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2C0118-D0CD-4A7B-B40D-51913881BF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360" t="23318" r="46484" b="43572"/>
          <a:stretch/>
        </p:blipFill>
        <p:spPr>
          <a:xfrm>
            <a:off x="8451366" y="4037366"/>
            <a:ext cx="3594735" cy="2473752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9C54619C-380D-4A45-ACC6-304FE9CB13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5"/>
          <a:stretch/>
        </p:blipFill>
        <p:spPr bwMode="auto">
          <a:xfrm>
            <a:off x="4396594" y="1106614"/>
            <a:ext cx="4120308" cy="2739219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Робототехника для детей в Красноярске &quot;Инженеры будущего&quot;">
            <a:extLst>
              <a:ext uri="{FF2B5EF4-FFF2-40B4-BE49-F238E27FC236}">
                <a16:creationId xmlns:a16="http://schemas.microsoft.com/office/drawing/2014/main" id="{08DA5F57-5F84-4924-809F-E284B687A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89" y="1159761"/>
            <a:ext cx="2420984" cy="279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Скачать картинки Математике символ, стоковые фото Математике символ в  хорошем качестве | Depositphotos">
            <a:extLst>
              <a:ext uri="{FF2B5EF4-FFF2-40B4-BE49-F238E27FC236}">
                <a16:creationId xmlns:a16="http://schemas.microsoft.com/office/drawing/2014/main" id="{1C532617-B513-4A73-9AF6-085C7622E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59" y="1376968"/>
            <a:ext cx="229620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Математика на прозрачном фоне для детей (30 фото)">
            <a:extLst>
              <a:ext uri="{FF2B5EF4-FFF2-40B4-BE49-F238E27FC236}">
                <a16:creationId xmlns:a16="http://schemas.microsoft.com/office/drawing/2014/main" id="{C1268B82-5AA0-4646-9729-2D6D0F262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951" y="1662718"/>
            <a:ext cx="310515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282DF21-8CF2-4EDA-9109-FBC98FBCFE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7752" y="4015982"/>
            <a:ext cx="3739783" cy="2495136"/>
          </a:xfrm>
          <a:prstGeom prst="rect">
            <a:avLst/>
          </a:prstGeom>
          <a:effectLst>
            <a:glow>
              <a:schemeClr val="bg1"/>
            </a:glow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1505869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00000">
              <a:schemeClr val="accent1">
                <a:lumMod val="40000"/>
                <a:lumOff val="60000"/>
              </a:schemeClr>
            </a:gs>
            <a:gs pos="72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5E2CC0-CE8E-4230-AF8A-6A802AC9372E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 trans="79000" size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545" y="810814"/>
            <a:ext cx="4988152" cy="5991152"/>
          </a:xfrm>
          <a:prstGeom prst="rect">
            <a:avLst/>
          </a:prstGeom>
          <a:noFill/>
          <a:ln>
            <a:noFill/>
          </a:ln>
          <a:effectLst>
            <a:glow>
              <a:schemeClr val="bg2">
                <a:alpha val="0"/>
              </a:schemeClr>
            </a:glow>
            <a:outerShdw blurRad="50800" dist="50800" dir="4140000" sx="1000" sy="1000" algn="ctr" rotWithShape="0">
              <a:srgbClr val="000000"/>
            </a:outerShdw>
            <a:softEdge rad="12700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3EFE12-B5DC-476A-9CE7-8035D3A56C9B}"/>
              </a:ext>
            </a:extLst>
          </p:cNvPr>
          <p:cNvSpPr txBox="1"/>
          <p:nvPr/>
        </p:nvSpPr>
        <p:spPr>
          <a:xfrm>
            <a:off x="928506" y="5244433"/>
            <a:ext cx="99722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1DB2D2-261D-4352-BBBD-F29F021AED15}"/>
              </a:ext>
            </a:extLst>
          </p:cNvPr>
          <p:cNvSpPr txBox="1"/>
          <p:nvPr/>
        </p:nvSpPr>
        <p:spPr>
          <a:xfrm>
            <a:off x="418642" y="381127"/>
            <a:ext cx="11733730" cy="1479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>
              <a:lnSpc>
                <a:spcPct val="115000"/>
              </a:lnSpc>
            </a:pPr>
            <a:r>
              <a:rPr lang="ky-KG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Кыргыз Республикасынын Президентинин </a:t>
            </a:r>
            <a:r>
              <a:rPr lang="kk-KZ" sz="20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ky-KG" sz="20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ИНСАНДЫН РУХАНИЙ-АДЕП-АХЛАКТЫК ӨНҮГҮҮСҮ ЖАНА ДЕНЕ ТАРБИЯСЫ ЖӨНҮНДӨ</a:t>
            </a:r>
            <a:r>
              <a:rPr lang="kk-KZ" sz="20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r>
              <a:rPr lang="ky-KG" sz="20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ky-KG" sz="2000" b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Жарлыгынын</a:t>
            </a:r>
            <a:r>
              <a:rPr lang="ky-KG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ky-KG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алкагында Бишкек шаарынын бардык бала </a:t>
            </a:r>
            <a:r>
              <a:rPr lang="ky-KG" sz="2000" b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бакчаларында</a:t>
            </a:r>
            <a:r>
              <a:rPr lang="ky-KG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 </a:t>
            </a:r>
            <a:r>
              <a:rPr lang="ky-KG" sz="2000" b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этномаданий</a:t>
            </a:r>
            <a:r>
              <a:rPr lang="ky-KG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 </a:t>
            </a:r>
            <a:r>
              <a:rPr lang="ky-KG" sz="2000" b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компетенттүүлүктүн</a:t>
            </a:r>
            <a:r>
              <a:rPr lang="ky-KG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 жаңы деңгээлине жетүү максатында  “</a:t>
            </a:r>
            <a:r>
              <a:rPr lang="ky-KG" sz="2000" b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ЭтноSTEAM</a:t>
            </a:r>
            <a:r>
              <a:rPr lang="ky-KG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” долбоору киргизилди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3354D8-895D-4676-A9F6-599678DFC3CC}"/>
              </a:ext>
            </a:extLst>
          </p:cNvPr>
          <p:cNvSpPr txBox="1"/>
          <p:nvPr/>
        </p:nvSpPr>
        <p:spPr>
          <a:xfrm>
            <a:off x="495759" y="1832530"/>
            <a:ext cx="11277599" cy="7287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ky-KG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Азыркы учурда 6  бала бакчага көп тилдүү билим берүү долбоору жана  1 мектеп, 12 бала бакчада STEAM ресурстук борборлор ишке киргизди. 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0EB76D-3468-4A58-8B5C-AA790DC729E6}"/>
              </a:ext>
            </a:extLst>
          </p:cNvPr>
          <p:cNvSpPr txBox="1"/>
          <p:nvPr/>
        </p:nvSpPr>
        <p:spPr>
          <a:xfrm>
            <a:off x="313036" y="5705071"/>
            <a:ext cx="27957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y-KG" sz="1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6 бала бакча көп тилдүү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57B4C6-07EB-4775-856D-6AFDFBEA28C1}"/>
              </a:ext>
            </a:extLst>
          </p:cNvPr>
          <p:cNvSpPr txBox="1"/>
          <p:nvPr/>
        </p:nvSpPr>
        <p:spPr>
          <a:xfrm>
            <a:off x="2723972" y="5658416"/>
            <a:ext cx="31906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y-KG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12</a:t>
            </a:r>
            <a:r>
              <a:rPr lang="ky-KG" sz="1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бала бакча STEAM ресурстук борбору </a:t>
            </a:r>
            <a:endParaRPr lang="ru-RU" dirty="0"/>
          </a:p>
        </p:txBody>
      </p:sp>
      <p:pic>
        <p:nvPicPr>
          <p:cNvPr id="18" name="Picture 34" descr="Бесплатное векторное изображение Дети делают человеческую пирамиду в школе">
            <a:extLst>
              <a:ext uri="{FF2B5EF4-FFF2-40B4-BE49-F238E27FC236}">
                <a16:creationId xmlns:a16="http://schemas.microsoft.com/office/drawing/2014/main" id="{EF64789B-2D8D-4FFD-85C5-AC172A9A8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42" y="3395514"/>
            <a:ext cx="2378425" cy="2150461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39C7198-3CB9-4B5A-88F2-90C17A64D5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1507" y="3423318"/>
            <a:ext cx="2945068" cy="2208801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BDCF21-F9A5-4B8D-B479-52D12A777E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000" b="11823"/>
          <a:stretch/>
        </p:blipFill>
        <p:spPr>
          <a:xfrm>
            <a:off x="6285507" y="3423318"/>
            <a:ext cx="2528151" cy="2196935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835696F-4BC2-4015-AF2B-04E604707754}"/>
              </a:ext>
            </a:extLst>
          </p:cNvPr>
          <p:cNvSpPr txBox="1"/>
          <p:nvPr/>
        </p:nvSpPr>
        <p:spPr>
          <a:xfrm>
            <a:off x="6009661" y="5732895"/>
            <a:ext cx="34008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y-KG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96</a:t>
            </a:r>
            <a:r>
              <a:rPr lang="ky-KG" sz="1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бала бакча ЭТНОSTEAM </a:t>
            </a:r>
            <a:endParaRPr lang="ru-RU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8E5578B5-102C-45FE-8584-E1F1891F0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479" y="3395514"/>
            <a:ext cx="2729724" cy="2196936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00E457B-D959-442A-B670-A22F6EC914D0}"/>
              </a:ext>
            </a:extLst>
          </p:cNvPr>
          <p:cNvSpPr txBox="1"/>
          <p:nvPr/>
        </p:nvSpPr>
        <p:spPr>
          <a:xfrm>
            <a:off x="9285369" y="5720701"/>
            <a:ext cx="30774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мектеп</a:t>
            </a:r>
            <a:r>
              <a:rPr lang="ru-RU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STEAM </a:t>
            </a:r>
            <a:r>
              <a:rPr lang="ru-RU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класс</a:t>
            </a:r>
          </a:p>
        </p:txBody>
      </p:sp>
    </p:spTree>
    <p:extLst>
      <p:ext uri="{BB962C8B-B14F-4D97-AF65-F5344CB8AC3E}">
        <p14:creationId xmlns:p14="http://schemas.microsoft.com/office/powerpoint/2010/main" val="276071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00000">
              <a:srgbClr val="DAE3F3"/>
            </a:gs>
            <a:gs pos="48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23EFE12-B5DC-476A-9CE7-8035D3A56C9B}"/>
              </a:ext>
            </a:extLst>
          </p:cNvPr>
          <p:cNvSpPr txBox="1"/>
          <p:nvPr/>
        </p:nvSpPr>
        <p:spPr>
          <a:xfrm>
            <a:off x="5205231" y="6478138"/>
            <a:ext cx="99722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57B4C6-07EB-4775-856D-6AFDFBEA28C1}"/>
              </a:ext>
            </a:extLst>
          </p:cNvPr>
          <p:cNvSpPr txBox="1"/>
          <p:nvPr/>
        </p:nvSpPr>
        <p:spPr>
          <a:xfrm>
            <a:off x="400050" y="265711"/>
            <a:ext cx="11601449" cy="1058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ky-KG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«САНАРИПТИК МЕКТЕП» МУНИЦИПАЛДЫК БИЛИМ БЕРҮҮ УЮМДАРЫ ҮЧҮН «БИРДИКТҮҮ САНАРИПТИК ПЛАТФОРМА» МААЛЫМАТТЫК СИСТЕМАСЫ КИРГИЗИЛДИ. 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7172" name="Picture 4" descr="Цифровая образовательная среда в школе. Что это? | ВКонтакте">
            <a:extLst>
              <a:ext uri="{FF2B5EF4-FFF2-40B4-BE49-F238E27FC236}">
                <a16:creationId xmlns:a16="http://schemas.microsoft.com/office/drawing/2014/main" id="{5FA5B175-A403-4AEF-8996-DB1AEB3EE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10" y="4927109"/>
            <a:ext cx="2752725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Во Владимирской области подвели итоги конкурса «Моя цифровая школа» -  Телеканал &quot;Наш Регион 33&quot;">
            <a:extLst>
              <a:ext uri="{FF2B5EF4-FFF2-40B4-BE49-F238E27FC236}">
                <a16:creationId xmlns:a16="http://schemas.microsoft.com/office/drawing/2014/main" id="{9764856F-2EC6-4494-BAB2-C67047569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871" y="1556632"/>
            <a:ext cx="3028950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Архивы Цифровая школа - ИНФОРМАТИЗАЦИЯ В ШКОЛЕ">
            <a:extLst>
              <a:ext uri="{FF2B5EF4-FFF2-40B4-BE49-F238E27FC236}">
                <a16:creationId xmlns:a16="http://schemas.microsoft.com/office/drawing/2014/main" id="{3D3F1BD3-E98C-4047-B483-D088D52BC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029" y="4827649"/>
            <a:ext cx="3190470" cy="175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Цифровая среда">
            <a:extLst>
              <a:ext uri="{FF2B5EF4-FFF2-40B4-BE49-F238E27FC236}">
                <a16:creationId xmlns:a16="http://schemas.microsoft.com/office/drawing/2014/main" id="{BEC1EE0E-06DE-4775-8BBF-DDDC4C0CD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39" y="136613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Школа - векторные изображения, Школа картинки | Depositphotos">
            <a:extLst>
              <a:ext uri="{FF2B5EF4-FFF2-40B4-BE49-F238E27FC236}">
                <a16:creationId xmlns:a16="http://schemas.microsoft.com/office/drawing/2014/main" id="{0E27EDF3-0B39-4327-B3DB-C09E6F4DB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863" y="3249227"/>
            <a:ext cx="2910857" cy="193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8F767381-D478-455E-AA78-54999E4CB4D1}"/>
              </a:ext>
            </a:extLst>
          </p:cNvPr>
          <p:cNvSpPr/>
          <p:nvPr/>
        </p:nvSpPr>
        <p:spPr>
          <a:xfrm rot="19766983">
            <a:off x="7440148" y="2673300"/>
            <a:ext cx="1010879" cy="306997"/>
          </a:xfrm>
          <a:prstGeom prst="rightArrow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BA8CA781-9F15-4091-9EBA-55D0C2CC793B}"/>
              </a:ext>
            </a:extLst>
          </p:cNvPr>
          <p:cNvSpPr/>
          <p:nvPr/>
        </p:nvSpPr>
        <p:spPr>
          <a:xfrm rot="1383978">
            <a:off x="7452020" y="5632804"/>
            <a:ext cx="1010879" cy="306997"/>
          </a:xfrm>
          <a:prstGeom prst="rightArrow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id="{987D5D61-AFEC-4C53-9861-A83EA952FB26}"/>
              </a:ext>
            </a:extLst>
          </p:cNvPr>
          <p:cNvSpPr/>
          <p:nvPr/>
        </p:nvSpPr>
        <p:spPr>
          <a:xfrm rot="9466661">
            <a:off x="3093015" y="5269030"/>
            <a:ext cx="1010879" cy="306997"/>
          </a:xfrm>
          <a:prstGeom prst="rightArrow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E53B87F6-39D2-4B99-97CC-34D8F3AD99C8}"/>
              </a:ext>
            </a:extLst>
          </p:cNvPr>
          <p:cNvSpPr/>
          <p:nvPr/>
        </p:nvSpPr>
        <p:spPr>
          <a:xfrm rot="12700097">
            <a:off x="3037004" y="3405938"/>
            <a:ext cx="1010879" cy="306997"/>
          </a:xfrm>
          <a:prstGeom prst="rightArrow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: вправо 22">
            <a:extLst>
              <a:ext uri="{FF2B5EF4-FFF2-40B4-BE49-F238E27FC236}">
                <a16:creationId xmlns:a16="http://schemas.microsoft.com/office/drawing/2014/main" id="{9271428B-78C5-4614-96C2-723E7EABFD69}"/>
              </a:ext>
            </a:extLst>
          </p:cNvPr>
          <p:cNvSpPr/>
          <p:nvPr/>
        </p:nvSpPr>
        <p:spPr>
          <a:xfrm rot="20379575">
            <a:off x="2975428" y="4807217"/>
            <a:ext cx="1010879" cy="306997"/>
          </a:xfrm>
          <a:prstGeom prst="rightArrow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: вправо 23">
            <a:extLst>
              <a:ext uri="{FF2B5EF4-FFF2-40B4-BE49-F238E27FC236}">
                <a16:creationId xmlns:a16="http://schemas.microsoft.com/office/drawing/2014/main" id="{D52E46E3-6360-4F00-B184-B383F1741865}"/>
              </a:ext>
            </a:extLst>
          </p:cNvPr>
          <p:cNvSpPr/>
          <p:nvPr/>
        </p:nvSpPr>
        <p:spPr>
          <a:xfrm rot="9000535">
            <a:off x="7588556" y="3404778"/>
            <a:ext cx="1010879" cy="306997"/>
          </a:xfrm>
          <a:prstGeom prst="rightArrow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: вправо 24">
            <a:extLst>
              <a:ext uri="{FF2B5EF4-FFF2-40B4-BE49-F238E27FC236}">
                <a16:creationId xmlns:a16="http://schemas.microsoft.com/office/drawing/2014/main" id="{88D1EF48-1ACC-410A-9D6B-B4CE774CA133}"/>
              </a:ext>
            </a:extLst>
          </p:cNvPr>
          <p:cNvSpPr/>
          <p:nvPr/>
        </p:nvSpPr>
        <p:spPr>
          <a:xfrm rot="2028281">
            <a:off x="3320174" y="2883961"/>
            <a:ext cx="1010879" cy="306997"/>
          </a:xfrm>
          <a:prstGeom prst="rightArrow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: вправо 25">
            <a:extLst>
              <a:ext uri="{FF2B5EF4-FFF2-40B4-BE49-F238E27FC236}">
                <a16:creationId xmlns:a16="http://schemas.microsoft.com/office/drawing/2014/main" id="{192A6399-E332-4727-893C-C91832D145A1}"/>
              </a:ext>
            </a:extLst>
          </p:cNvPr>
          <p:cNvSpPr/>
          <p:nvPr/>
        </p:nvSpPr>
        <p:spPr>
          <a:xfrm rot="12239477">
            <a:off x="7547488" y="4911323"/>
            <a:ext cx="1010879" cy="306997"/>
          </a:xfrm>
          <a:prstGeom prst="rightArrow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: изогнутая вправо 2">
            <a:extLst>
              <a:ext uri="{FF2B5EF4-FFF2-40B4-BE49-F238E27FC236}">
                <a16:creationId xmlns:a16="http://schemas.microsoft.com/office/drawing/2014/main" id="{C09A90BD-07BA-4E2D-876E-A4C077EA77C2}"/>
              </a:ext>
            </a:extLst>
          </p:cNvPr>
          <p:cNvSpPr/>
          <p:nvPr/>
        </p:nvSpPr>
        <p:spPr>
          <a:xfrm>
            <a:off x="4051977" y="2611780"/>
            <a:ext cx="1704539" cy="3543392"/>
          </a:xfrm>
          <a:prstGeom prst="curvedRightArrow">
            <a:avLst/>
          </a:prstGeom>
          <a:pattFill prst="lgConfetti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Стрелка: изогнутая вправо 26">
            <a:extLst>
              <a:ext uri="{FF2B5EF4-FFF2-40B4-BE49-F238E27FC236}">
                <a16:creationId xmlns:a16="http://schemas.microsoft.com/office/drawing/2014/main" id="{3A0555A9-1C2F-4813-A8EC-579E9BACD58D}"/>
              </a:ext>
            </a:extLst>
          </p:cNvPr>
          <p:cNvSpPr/>
          <p:nvPr/>
        </p:nvSpPr>
        <p:spPr>
          <a:xfrm rot="10952524">
            <a:off x="5864688" y="2415511"/>
            <a:ext cx="1704539" cy="3543392"/>
          </a:xfrm>
          <a:prstGeom prst="curvedRightArrow">
            <a:avLst/>
          </a:prstGeom>
          <a:pattFill prst="lgConfetti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D8F2A7B-70E0-4975-8254-260F8BA71ECF}"/>
              </a:ext>
            </a:extLst>
          </p:cNvPr>
          <p:cNvSpPr/>
          <p:nvPr/>
        </p:nvSpPr>
        <p:spPr>
          <a:xfrm>
            <a:off x="5444384" y="3743819"/>
            <a:ext cx="583813" cy="2000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МЕКТЕП</a:t>
            </a:r>
          </a:p>
        </p:txBody>
      </p:sp>
    </p:spTree>
    <p:extLst>
      <p:ext uri="{BB962C8B-B14F-4D97-AF65-F5344CB8AC3E}">
        <p14:creationId xmlns:p14="http://schemas.microsoft.com/office/powerpoint/2010/main" val="682469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00000">
              <a:schemeClr val="accent1">
                <a:lumMod val="20000"/>
                <a:lumOff val="80000"/>
              </a:schemeClr>
            </a:gs>
            <a:gs pos="93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23EFE12-B5DC-476A-9CE7-8035D3A56C9B}"/>
              </a:ext>
            </a:extLst>
          </p:cNvPr>
          <p:cNvSpPr txBox="1"/>
          <p:nvPr/>
        </p:nvSpPr>
        <p:spPr>
          <a:xfrm>
            <a:off x="928506" y="5244433"/>
            <a:ext cx="99722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8BDEA7-82A1-4968-B4EE-C62B115AD7BC}"/>
              </a:ext>
            </a:extLst>
          </p:cNvPr>
          <p:cNvSpPr txBox="1"/>
          <p:nvPr/>
        </p:nvSpPr>
        <p:spPr>
          <a:xfrm>
            <a:off x="452620" y="421061"/>
            <a:ext cx="10810874" cy="709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571500">
              <a:lnSpc>
                <a:spcPct val="107000"/>
              </a:lnSpc>
            </a:pPr>
            <a:r>
              <a:rPr lang="ky-KG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АТКАРЫЛЫП ЖАТКАН ИШТЕРДИ УЛАНТУУ МЕНЕН БИРГЕ ТӨМӨНДӨГҮ ИШ ЧАРАЛАР ПЛАНДАЛУУДА: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ky-KG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Билим берүү уюмдарынын </a:t>
            </a:r>
            <a:r>
              <a:rPr lang="ky-KG" sz="2400" b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инфраструктурасынын</a:t>
            </a:r>
            <a:r>
              <a:rPr lang="ky-KG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абалы боюнча толук баяндама берүүчү "Билим берүү инфраструктурасы" платформасын түзүү.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ky-KG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«Санариптик бала бакча» муниципалдык билим берүү уюмдары үчүн «Бирдиктүү санариптик платформа» маалыматтык системасын киргизүү;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ky-KG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Билим берүү </a:t>
            </a:r>
            <a:r>
              <a:rPr lang="ky-KG" sz="2400" b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мекемелеринде</a:t>
            </a:r>
            <a:r>
              <a:rPr lang="ky-KG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көп тилдүү билим берүү программасын улантуу жана өнүктүрүү;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ky-KG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STEAM багытында билим берген билим берүү мекемелеринин санын көбөйтүү;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ky-KG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Жалпы билим берүү мекемелерин оптималдаштыруу;</a:t>
            </a:r>
          </a:p>
          <a:p>
            <a:pPr marL="800100" lvl="1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ky-KG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«Алтын казык» программасынын алкагында жалпы билим берүү уюмдарынын 12 жылдык билим берүүгө өтүү боюнча даярдык көрүү.</a:t>
            </a:r>
            <a:endParaRPr lang="ky-KG" sz="24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ky-KG" sz="2400" dirty="0"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ru-RU" sz="2400" dirty="0"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124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00000">
              <a:schemeClr val="accent1">
                <a:lumMod val="10000"/>
                <a:lumOff val="90000"/>
              </a:schemeClr>
            </a:gs>
            <a:gs pos="5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23EFE12-B5DC-476A-9CE7-8035D3A56C9B}"/>
              </a:ext>
            </a:extLst>
          </p:cNvPr>
          <p:cNvSpPr txBox="1"/>
          <p:nvPr/>
        </p:nvSpPr>
        <p:spPr>
          <a:xfrm>
            <a:off x="928506" y="5244433"/>
            <a:ext cx="99722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988A12D-4C73-4045-BCFE-722C025A3782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 trans="79000" size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163" y="433424"/>
            <a:ext cx="4988152" cy="5991152"/>
          </a:xfrm>
          <a:prstGeom prst="rect">
            <a:avLst/>
          </a:prstGeom>
          <a:gradFill>
            <a:gsLst>
              <a:gs pos="100000">
                <a:schemeClr val="accent1">
                  <a:lumMod val="40000"/>
                  <a:lumOff val="60000"/>
                </a:schemeClr>
              </a:gs>
              <a:gs pos="98000">
                <a:schemeClr val="bg1"/>
              </a:gs>
            </a:gsLst>
            <a:lin ang="5400000" scaled="1"/>
          </a:gradFill>
          <a:ln>
            <a:noFill/>
          </a:ln>
          <a:effectLst>
            <a:glow>
              <a:schemeClr val="bg2">
                <a:alpha val="86000"/>
              </a:schemeClr>
            </a:glow>
            <a:outerShdw blurRad="50800" dist="50800" dir="2580000" sx="1000" sy="1000" algn="ctr" rotWithShape="0">
              <a:srgbClr val="000000"/>
            </a:outerShdw>
            <a:softEdge rad="12573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2D8B1B-ADE4-488F-B7F9-731D2256976F}"/>
              </a:ext>
            </a:extLst>
          </p:cNvPr>
          <p:cNvSpPr txBox="1"/>
          <p:nvPr/>
        </p:nvSpPr>
        <p:spPr>
          <a:xfrm>
            <a:off x="520699" y="1777100"/>
            <a:ext cx="61756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y-KG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КӨҢҮЛ БУРГАНЫҢЫЗДАРГА ЧОҢ ЫРАКМАТ!</a:t>
            </a:r>
            <a:endParaRPr lang="ru-RU" sz="4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530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00000">
              <a:schemeClr val="accent1">
                <a:lumMod val="40000"/>
                <a:lumOff val="60000"/>
              </a:schemeClr>
            </a:gs>
            <a:gs pos="98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5E2CC0-CE8E-4230-AF8A-6A802AC9372E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 trans="79000" size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924" y="346882"/>
            <a:ext cx="4988152" cy="5991152"/>
          </a:xfrm>
          <a:prstGeom prst="rect">
            <a:avLst/>
          </a:prstGeom>
          <a:noFill/>
          <a:ln>
            <a:noFill/>
          </a:ln>
          <a:effectLst>
            <a:glow rad="927100">
              <a:schemeClr val="bg2">
                <a:alpha val="21000"/>
              </a:schemeClr>
            </a:glow>
            <a:outerShdw blurRad="50800" dist="50800" dir="5400000" sx="1000" sy="1000" algn="ctr" rotWithShape="0">
              <a:srgbClr val="000000"/>
            </a:outerShdw>
            <a:softEdge rad="12700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3EFE12-B5DC-476A-9CE7-8035D3A56C9B}"/>
              </a:ext>
            </a:extLst>
          </p:cNvPr>
          <p:cNvSpPr txBox="1"/>
          <p:nvPr/>
        </p:nvSpPr>
        <p:spPr>
          <a:xfrm>
            <a:off x="928506" y="5244433"/>
            <a:ext cx="99722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8FEEE8-E786-4362-B1DB-647794B22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1" y="216693"/>
            <a:ext cx="4435495" cy="285852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389F16-C7D2-4A1F-B91C-E9020C8913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87" y="3387233"/>
            <a:ext cx="4527369" cy="31238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A2EA382-64DA-4065-804E-5F3FA7E265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7061" y="181891"/>
            <a:ext cx="4689678" cy="285851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F7CDF25-A99B-4B11-BBD4-4386241BB6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4174" y="3335590"/>
            <a:ext cx="4689678" cy="316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880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00000">
              <a:schemeClr val="accent1">
                <a:lumMod val="40000"/>
                <a:lumOff val="60000"/>
              </a:schemeClr>
            </a:gs>
            <a:gs pos="98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5E2CC0-CE8E-4230-AF8A-6A802AC9372E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 trans="79000" size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924" y="346882"/>
            <a:ext cx="4988152" cy="5991152"/>
          </a:xfrm>
          <a:prstGeom prst="rect">
            <a:avLst/>
          </a:prstGeom>
          <a:noFill/>
          <a:ln>
            <a:noFill/>
          </a:ln>
          <a:effectLst>
            <a:glow rad="927100">
              <a:schemeClr val="bg2">
                <a:alpha val="21000"/>
              </a:schemeClr>
            </a:glow>
            <a:outerShdw blurRad="50800" dist="50800" dir="5400000" sx="1000" sy="1000" algn="ctr" rotWithShape="0">
              <a:srgbClr val="000000"/>
            </a:outerShdw>
            <a:softEdge rad="12700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3EFE12-B5DC-476A-9CE7-8035D3A56C9B}"/>
              </a:ext>
            </a:extLst>
          </p:cNvPr>
          <p:cNvSpPr txBox="1"/>
          <p:nvPr/>
        </p:nvSpPr>
        <p:spPr>
          <a:xfrm>
            <a:off x="928506" y="5244433"/>
            <a:ext cx="99722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B363D9-E956-42F6-8D8A-8E4F41751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37" y="145223"/>
            <a:ext cx="4873667" cy="3124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7B616D-EB7F-4338-92BA-B9584D77C2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5904" y="3468228"/>
            <a:ext cx="4762500" cy="3352285"/>
          </a:xfrm>
          <a:prstGeom prst="rect">
            <a:avLst/>
          </a:prstGeom>
        </p:spPr>
      </p:pic>
      <p:pic>
        <p:nvPicPr>
          <p:cNvPr id="8" name="Picture 2" descr="О нас">
            <a:extLst>
              <a:ext uri="{FF2B5EF4-FFF2-40B4-BE49-F238E27FC236}">
                <a16:creationId xmlns:a16="http://schemas.microsoft.com/office/drawing/2014/main" id="{CFB8A897-3BB9-402E-860F-13A8ABEED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92" y="683845"/>
            <a:ext cx="4384151" cy="549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574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00000">
              <a:schemeClr val="accent1">
                <a:lumMod val="40000"/>
                <a:lumOff val="60000"/>
              </a:schemeClr>
            </a:gs>
            <a:gs pos="98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5E2CC0-CE8E-4230-AF8A-6A802AC9372E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 trans="79000" size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924" y="346882"/>
            <a:ext cx="4988152" cy="5991152"/>
          </a:xfrm>
          <a:prstGeom prst="rect">
            <a:avLst/>
          </a:prstGeom>
          <a:noFill/>
          <a:ln>
            <a:noFill/>
          </a:ln>
          <a:effectLst>
            <a:glow rad="927100">
              <a:schemeClr val="bg2">
                <a:alpha val="21000"/>
              </a:schemeClr>
            </a:glow>
            <a:outerShdw blurRad="50800" dist="50800" dir="5400000" sx="1000" sy="1000" algn="ctr" rotWithShape="0">
              <a:srgbClr val="000000"/>
            </a:outerShdw>
            <a:softEdge rad="12700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3EFE12-B5DC-476A-9CE7-8035D3A56C9B}"/>
              </a:ext>
            </a:extLst>
          </p:cNvPr>
          <p:cNvSpPr txBox="1"/>
          <p:nvPr/>
        </p:nvSpPr>
        <p:spPr>
          <a:xfrm>
            <a:off x="928506" y="5244433"/>
            <a:ext cx="99722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85E9539-DE14-4DDC-8CA3-667044782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8846" y="229982"/>
            <a:ext cx="4833122" cy="628113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275DD2-9D58-4661-A1A1-E7DB87168D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297" y="77435"/>
            <a:ext cx="4662858" cy="669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866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00000">
              <a:schemeClr val="accent1">
                <a:lumMod val="40000"/>
                <a:lumOff val="60000"/>
              </a:schemeClr>
            </a:gs>
            <a:gs pos="98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5E2CC0-CE8E-4230-AF8A-6A802AC9372E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 trans="79000" size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924" y="346882"/>
            <a:ext cx="4988152" cy="5991152"/>
          </a:xfrm>
          <a:prstGeom prst="rect">
            <a:avLst/>
          </a:prstGeom>
          <a:noFill/>
          <a:ln>
            <a:noFill/>
          </a:ln>
          <a:effectLst>
            <a:glow rad="927100">
              <a:schemeClr val="bg2">
                <a:alpha val="21000"/>
              </a:schemeClr>
            </a:glow>
            <a:outerShdw blurRad="50800" dist="50800" dir="5400000" sx="1000" sy="1000" algn="ctr" rotWithShape="0">
              <a:srgbClr val="000000"/>
            </a:outerShdw>
            <a:softEdge rad="12700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3EFE12-B5DC-476A-9CE7-8035D3A56C9B}"/>
              </a:ext>
            </a:extLst>
          </p:cNvPr>
          <p:cNvSpPr txBox="1"/>
          <p:nvPr/>
        </p:nvSpPr>
        <p:spPr>
          <a:xfrm>
            <a:off x="928506" y="5244433"/>
            <a:ext cx="99722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71D9908A-E547-4E8A-A534-A963F85EB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366" y="1598677"/>
            <a:ext cx="7229542" cy="480041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6988B1-AB3A-4630-924C-583B188CE2F9}"/>
              </a:ext>
            </a:extLst>
          </p:cNvPr>
          <p:cNvSpPr txBox="1"/>
          <p:nvPr/>
        </p:nvSpPr>
        <p:spPr>
          <a:xfrm>
            <a:off x="312265" y="285823"/>
            <a:ext cx="10934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y-KG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Аалы Токомбаев атындагы №24 </a:t>
            </a:r>
          </a:p>
          <a:p>
            <a:pPr algn="ctr"/>
            <a:r>
              <a:rPr lang="ky-KG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мектеп-гимназиясы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О нас">
            <a:extLst>
              <a:ext uri="{FF2B5EF4-FFF2-40B4-BE49-F238E27FC236}">
                <a16:creationId xmlns:a16="http://schemas.microsoft.com/office/drawing/2014/main" id="{24BCEC56-BB96-4578-9A2D-64187EBAE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92" y="1635526"/>
            <a:ext cx="3975055" cy="470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481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00000">
              <a:schemeClr val="accent1">
                <a:lumMod val="40000"/>
                <a:lumOff val="60000"/>
              </a:schemeClr>
            </a:gs>
            <a:gs pos="98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5E2CC0-CE8E-4230-AF8A-6A802AC9372E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 trans="79000" size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942" y="722618"/>
            <a:ext cx="4988152" cy="5991152"/>
          </a:xfrm>
          <a:prstGeom prst="rect">
            <a:avLst/>
          </a:prstGeom>
          <a:noFill/>
          <a:ln>
            <a:noFill/>
          </a:ln>
          <a:effectLst>
            <a:glow rad="927100">
              <a:schemeClr val="bg2">
                <a:alpha val="21000"/>
              </a:schemeClr>
            </a:glow>
            <a:outerShdw blurRad="50800" dist="50800" dir="5400000" sx="1000" sy="1000" algn="ctr" rotWithShape="0">
              <a:srgbClr val="000000"/>
            </a:outerShdw>
            <a:softEdge rad="12700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8D802E-AD19-4C8E-AC62-60C8BD84994A}"/>
              </a:ext>
            </a:extLst>
          </p:cNvPr>
          <p:cNvSpPr txBox="1"/>
          <p:nvPr/>
        </p:nvSpPr>
        <p:spPr>
          <a:xfrm>
            <a:off x="1725640" y="156327"/>
            <a:ext cx="917509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y-KG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БИШКЕК ШААРЫНЫН МЭРИЯСЫНЫН МУНИЦИПАЛДЫК БИЛИМ БЕРҮҮ СИСТЕМАСЫНЫН ТҮЗҮМҮ </a:t>
            </a:r>
          </a:p>
          <a:p>
            <a:pPr algn="ctr"/>
            <a:r>
              <a:rPr lang="ky-KG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(АДМИНИСТРАТИВДИК АЙМАКТЫК РЕФОРМАНЫ ЭСКЕ АЛУУ МЕНЕН)</a:t>
            </a:r>
            <a:endParaRPr lang="ru-RU" sz="5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3EFE12-B5DC-476A-9CE7-8035D3A56C9B}"/>
              </a:ext>
            </a:extLst>
          </p:cNvPr>
          <p:cNvSpPr txBox="1"/>
          <p:nvPr/>
        </p:nvSpPr>
        <p:spPr>
          <a:xfrm>
            <a:off x="928506" y="5244433"/>
            <a:ext cx="99722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847756E-17EE-464D-BEBF-CE9CA5047C3A}"/>
              </a:ext>
            </a:extLst>
          </p:cNvPr>
          <p:cNvSpPr/>
          <p:nvPr/>
        </p:nvSpPr>
        <p:spPr>
          <a:xfrm>
            <a:off x="6784825" y="2539709"/>
            <a:ext cx="5586622" cy="3698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ky-KG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1924-1929 жылдары – 3 мектеп;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ky-KG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1930-1939 жылдары – 10 мектеп;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ky-KG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1940-1949 жылдары – 2 мектеп;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ky-KG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1950-1959 жылдары – 12 мектеп;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ky-KG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1960-1969 жылдары – 32 мектеп;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ky-KG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1970-1979 жылдары – 13 мектеп;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ky-KG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1980-1989 жылдары – 10 мектеп;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ky-KG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1990-1999 жылдары – 9 мектеп;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ky-KG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2000-2009 жылдары – 12 мектеп;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ky-KG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2010-2019 жылдары – 8 мектеп;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ky-KG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2020-2024 жылдары – 10 мектеп.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D3E1D7CD-05CE-4A25-A201-106AC2900185}"/>
              </a:ext>
            </a:extLst>
          </p:cNvPr>
          <p:cNvSpPr/>
          <p:nvPr/>
        </p:nvSpPr>
        <p:spPr>
          <a:xfrm>
            <a:off x="3924331" y="3861732"/>
            <a:ext cx="2776385" cy="8864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y-KG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жыл аралыгында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A3718D-0754-48BC-BEF1-DA3C96365676}"/>
              </a:ext>
            </a:extLst>
          </p:cNvPr>
          <p:cNvSpPr txBox="1"/>
          <p:nvPr/>
        </p:nvSpPr>
        <p:spPr>
          <a:xfrm>
            <a:off x="6096000" y="6344438"/>
            <a:ext cx="6184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y-KG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жыл аралыгында 121 мектеп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Фото дня: посмотрите, сколько детей в школе №12. А новый ...">
            <a:extLst>
              <a:ext uri="{FF2B5EF4-FFF2-40B4-BE49-F238E27FC236}">
                <a16:creationId xmlns:a16="http://schemas.microsoft.com/office/drawing/2014/main" id="{0D013086-C061-45CA-AA39-D4BCD3DDF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21" y="5223633"/>
            <a:ext cx="2567465" cy="149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В пригороде Бишкека открыли школу на 100 мест за 49 ...">
            <a:extLst>
              <a:ext uri="{FF2B5EF4-FFF2-40B4-BE49-F238E27FC236}">
                <a16:creationId xmlns:a16="http://schemas.microsoft.com/office/drawing/2014/main" id="{4911C042-A997-4431-AA9E-BF4B6AD5A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513" y="1994189"/>
            <a:ext cx="2514180" cy="1815115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О нас – СОШ №52">
            <a:extLst>
              <a:ext uri="{FF2B5EF4-FFF2-40B4-BE49-F238E27FC236}">
                <a16:creationId xmlns:a16="http://schemas.microsoft.com/office/drawing/2014/main" id="{D5E5A8C9-A689-4735-BEE7-372AAB19D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75" y="1719071"/>
            <a:ext cx="2197369" cy="1645905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Информация о гимназии – ШГ №31">
            <a:extLst>
              <a:ext uri="{FF2B5EF4-FFF2-40B4-BE49-F238E27FC236}">
                <a16:creationId xmlns:a16="http://schemas.microsoft.com/office/drawing/2014/main" id="{1554FD7F-6BC3-4484-9F60-0F85C08E6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62" y="3562841"/>
            <a:ext cx="2514181" cy="1412650"/>
          </a:xfrm>
          <a:prstGeom prst="rect">
            <a:avLst/>
          </a:prstGeom>
          <a:noFill/>
          <a:effectLst>
            <a:glow rad="127000">
              <a:schemeClr val="bg1">
                <a:alpha val="75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Фото дня: посмотрите, сколько детей в школе №12. А новый ...">
            <a:extLst>
              <a:ext uri="{FF2B5EF4-FFF2-40B4-BE49-F238E27FC236}">
                <a16:creationId xmlns:a16="http://schemas.microsoft.com/office/drawing/2014/main" id="{90297FDD-1263-48F1-BCAA-AAF04A2D3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6" y="5196450"/>
            <a:ext cx="2567465" cy="1490137"/>
          </a:xfrm>
          <a:prstGeom prst="rect">
            <a:avLst/>
          </a:prstGeom>
          <a:noFill/>
          <a:effectLst>
            <a:glow rad="127000">
              <a:schemeClr val="bg1"/>
            </a:glow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Школы и детсады, где располагаются УИК сегодня не работают - Новости  Кыргызстана. НТРК">
            <a:extLst>
              <a:ext uri="{FF2B5EF4-FFF2-40B4-BE49-F238E27FC236}">
                <a16:creationId xmlns:a16="http://schemas.microsoft.com/office/drawing/2014/main" id="{3073A307-E372-4386-B870-AA1D10CD9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019" y="4857084"/>
            <a:ext cx="2880879" cy="1728527"/>
          </a:xfrm>
          <a:prstGeom prst="rect">
            <a:avLst/>
          </a:prstGeom>
          <a:noFill/>
          <a:effectLst>
            <a:glow rad="127000">
              <a:schemeClr val="bg1">
                <a:alpha val="97000"/>
              </a:schemeClr>
            </a:glow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445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00000">
              <a:schemeClr val="accent1">
                <a:lumMod val="40000"/>
                <a:lumOff val="60000"/>
              </a:schemeClr>
            </a:gs>
            <a:gs pos="98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5E2CC0-CE8E-4230-AF8A-6A802AC9372E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 trans="79000" size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924" y="346882"/>
            <a:ext cx="891699" cy="950695"/>
          </a:xfrm>
          <a:prstGeom prst="rect">
            <a:avLst/>
          </a:prstGeom>
          <a:noFill/>
          <a:ln>
            <a:noFill/>
          </a:ln>
          <a:effectLst>
            <a:glow rad="927100">
              <a:schemeClr val="bg2">
                <a:alpha val="21000"/>
              </a:schemeClr>
            </a:glow>
            <a:outerShdw blurRad="50800" dist="50800" dir="5400000" sx="1000" sy="1000" algn="ctr" rotWithShape="0">
              <a:srgbClr val="000000"/>
            </a:outerShdw>
            <a:softEdge rad="12700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8D802E-AD19-4C8E-AC62-60C8BD84994A}"/>
              </a:ext>
            </a:extLst>
          </p:cNvPr>
          <p:cNvSpPr txBox="1"/>
          <p:nvPr/>
        </p:nvSpPr>
        <p:spPr>
          <a:xfrm>
            <a:off x="644434" y="313760"/>
            <a:ext cx="112601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y-KG" sz="1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ЭГЕМЕНДҮҮЛҮККӨ ЭЭ БОЛУУ МЕНЕН, СОЦИАЛДЫК-ЭКОНОМИКАЛЫК КЫЙЫНЧЫЛЫКТАРГА КАРАБАСТАН, КЫРГЫЗСТАНДА БИЛИМ БЕРҮҮ ЖААТЫНДА ОЛУТТУУ ӨЗГӨРҮҮЛӨР БОЛДУ</a:t>
            </a:r>
            <a:endParaRPr lang="ky-KG" sz="32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3EFE12-B5DC-476A-9CE7-8035D3A56C9B}"/>
              </a:ext>
            </a:extLst>
          </p:cNvPr>
          <p:cNvSpPr txBox="1"/>
          <p:nvPr/>
        </p:nvSpPr>
        <p:spPr>
          <a:xfrm>
            <a:off x="-3213373" y="6563246"/>
            <a:ext cx="11981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54" name="Picture 6" descr="Как с 1993 года в Кыргызстане менялись полномочия президента и парламента">
            <a:extLst>
              <a:ext uri="{FF2B5EF4-FFF2-40B4-BE49-F238E27FC236}">
                <a16:creationId xmlns:a16="http://schemas.microsoft.com/office/drawing/2014/main" id="{87A6CBF2-BE82-424C-8387-03A3E08F31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2" r="14297"/>
          <a:stretch/>
        </p:blipFill>
        <p:spPr bwMode="auto">
          <a:xfrm>
            <a:off x="4711199" y="3314700"/>
            <a:ext cx="3126651" cy="318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Пнг Герб кыргызстана 25 фото">
            <a:extLst>
              <a:ext uri="{FF2B5EF4-FFF2-40B4-BE49-F238E27FC236}">
                <a16:creationId xmlns:a16="http://schemas.microsoft.com/office/drawing/2014/main" id="{9E8B7643-CD12-41B3-9EC3-8BFB92BA0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418" y="1611703"/>
            <a:ext cx="3758199" cy="250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Президент подписал закон о новом флаге Кыргызстана - | 24.KG">
            <a:extLst>
              <a:ext uri="{FF2B5EF4-FFF2-40B4-BE49-F238E27FC236}">
                <a16:creationId xmlns:a16="http://schemas.microsoft.com/office/drawing/2014/main" id="{499FC4EC-594A-407D-BC26-24C9A72BE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1806344"/>
            <a:ext cx="3758199" cy="211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535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00000">
              <a:schemeClr val="accent1">
                <a:lumMod val="40000"/>
                <a:lumOff val="60000"/>
              </a:schemeClr>
            </a:gs>
            <a:gs pos="98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5E2CC0-CE8E-4230-AF8A-6A802AC9372E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 trans="79000" size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924" y="346882"/>
            <a:ext cx="891699" cy="950695"/>
          </a:xfrm>
          <a:prstGeom prst="rect">
            <a:avLst/>
          </a:prstGeom>
          <a:noFill/>
          <a:ln>
            <a:noFill/>
          </a:ln>
          <a:effectLst>
            <a:glow rad="927100">
              <a:schemeClr val="bg2">
                <a:alpha val="21000"/>
              </a:schemeClr>
            </a:glow>
            <a:outerShdw blurRad="50800" dist="50800" dir="5400000" sx="1000" sy="1000" algn="ctr" rotWithShape="0">
              <a:srgbClr val="000000"/>
            </a:outerShdw>
            <a:softEdge rad="12700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8D802E-AD19-4C8E-AC62-60C8BD84994A}"/>
              </a:ext>
            </a:extLst>
          </p:cNvPr>
          <p:cNvSpPr txBox="1"/>
          <p:nvPr/>
        </p:nvSpPr>
        <p:spPr>
          <a:xfrm>
            <a:off x="3140450" y="137320"/>
            <a:ext cx="5775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y-KG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БИРИНЧИ ГИМНАЗИЯЛАР  </a:t>
            </a:r>
            <a:endParaRPr lang="ky-KG" sz="32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3EFE12-B5DC-476A-9CE7-8035D3A56C9B}"/>
              </a:ext>
            </a:extLst>
          </p:cNvPr>
          <p:cNvSpPr txBox="1"/>
          <p:nvPr/>
        </p:nvSpPr>
        <p:spPr>
          <a:xfrm>
            <a:off x="928506" y="5244433"/>
            <a:ext cx="99722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712EB8F-0437-40C6-8585-F3BD19D4CC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434" y="2272937"/>
            <a:ext cx="4217606" cy="37283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FAEEF72-9AB7-4696-9233-1F09A3B2F4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3960" y="2510466"/>
            <a:ext cx="4435525" cy="359424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D86B63C-A037-44C7-8698-06F11CFD5630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 trans="79000" size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063" y="753291"/>
            <a:ext cx="4988152" cy="5991152"/>
          </a:xfrm>
          <a:prstGeom prst="rect">
            <a:avLst/>
          </a:prstGeom>
          <a:noFill/>
          <a:ln>
            <a:noFill/>
          </a:ln>
          <a:effectLst>
            <a:glow>
              <a:schemeClr val="bg2">
                <a:alpha val="0"/>
              </a:schemeClr>
            </a:glow>
            <a:outerShdw blurRad="50800" dist="50800" dir="4140000" sx="1000" sy="1000" algn="ctr" rotWithShape="0">
              <a:srgbClr val="000000"/>
            </a:outerShdw>
            <a:softEdge rad="12700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C4F162-311E-4B28-BE7E-C777944DC6EC}"/>
              </a:ext>
            </a:extLst>
          </p:cNvPr>
          <p:cNvSpPr txBox="1"/>
          <p:nvPr/>
        </p:nvSpPr>
        <p:spPr>
          <a:xfrm>
            <a:off x="434659" y="1038664"/>
            <a:ext cx="38236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y-KG" sz="1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№5 ОКУТУУ КЫРГЫЗ ТИЛИНДЕ ЖҮРГҮЗҮЛГӨН</a:t>
            </a:r>
          </a:p>
          <a:p>
            <a:pPr algn="ctr"/>
            <a:r>
              <a:rPr lang="ky-KG" sz="1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 ОРТО МЕКТЕБИ 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731434-88A3-4221-8EC2-BE1F9123DADF}"/>
              </a:ext>
            </a:extLst>
          </p:cNvPr>
          <p:cNvSpPr txBox="1"/>
          <p:nvPr/>
        </p:nvSpPr>
        <p:spPr>
          <a:xfrm>
            <a:off x="7493714" y="1177163"/>
            <a:ext cx="44355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y-KG" sz="1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№6 ОКУТУУ ОРУС ТИЛИНДЕ ЖҮРГҮЗҮЛГӨН ОРТО МЕКТЕБИНДЕ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9988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00000">
              <a:schemeClr val="accent1">
                <a:lumMod val="40000"/>
                <a:lumOff val="60000"/>
              </a:schemeClr>
            </a:gs>
            <a:gs pos="98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5E2CC0-CE8E-4230-AF8A-6A802AC9372E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 trans="79000" size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924" y="346882"/>
            <a:ext cx="891699" cy="950695"/>
          </a:xfrm>
          <a:prstGeom prst="rect">
            <a:avLst/>
          </a:prstGeom>
          <a:noFill/>
          <a:ln>
            <a:noFill/>
          </a:ln>
          <a:effectLst>
            <a:glow rad="927100">
              <a:schemeClr val="bg2">
                <a:alpha val="21000"/>
              </a:schemeClr>
            </a:glow>
            <a:outerShdw blurRad="50800" dist="50800" dir="5400000" sx="1000" sy="1000" algn="ctr" rotWithShape="0">
              <a:srgbClr val="000000"/>
            </a:outerShdw>
            <a:softEdge rad="12700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8D802E-AD19-4C8E-AC62-60C8BD84994A}"/>
              </a:ext>
            </a:extLst>
          </p:cNvPr>
          <p:cNvSpPr txBox="1"/>
          <p:nvPr/>
        </p:nvSpPr>
        <p:spPr>
          <a:xfrm>
            <a:off x="219075" y="435381"/>
            <a:ext cx="11906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y-KG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БИЛИМ БЕРҮҮ СИСТЕМАСЫНЫН КЫЛЫМ КАРЫТКАН ТАРЫХЫ</a:t>
            </a:r>
            <a:endParaRPr lang="ky-KG" sz="32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3EFE12-B5DC-476A-9CE7-8035D3A56C9B}"/>
              </a:ext>
            </a:extLst>
          </p:cNvPr>
          <p:cNvSpPr txBox="1"/>
          <p:nvPr/>
        </p:nvSpPr>
        <p:spPr>
          <a:xfrm>
            <a:off x="854922" y="5129465"/>
            <a:ext cx="23576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ПИШПЕК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D86B63C-A037-44C7-8698-06F11CFD5630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 trans="79000" size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063" y="753291"/>
            <a:ext cx="4988152" cy="5991152"/>
          </a:xfrm>
          <a:prstGeom prst="rect">
            <a:avLst/>
          </a:prstGeom>
          <a:noFill/>
          <a:ln>
            <a:noFill/>
          </a:ln>
          <a:effectLst>
            <a:glow>
              <a:schemeClr val="bg2">
                <a:alpha val="0"/>
              </a:schemeClr>
            </a:glow>
            <a:outerShdw blurRad="50800" dist="50800" dir="4140000" sx="1000" sy="1000" algn="ctr" rotWithShape="0">
              <a:srgbClr val="000000"/>
            </a:outerShdw>
            <a:softEdge rad="1270000"/>
          </a:effec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3F1E9FCB-5628-4A4F-A573-B0717BD20E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9" r="19230"/>
          <a:stretch/>
        </p:blipFill>
        <p:spPr bwMode="auto">
          <a:xfrm>
            <a:off x="533400" y="1256661"/>
            <a:ext cx="3476625" cy="327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260454-7C10-4FB6-B3C0-7ABC4849DB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438" t="26779" r="43281" b="26937"/>
          <a:stretch/>
        </p:blipFill>
        <p:spPr>
          <a:xfrm>
            <a:off x="4130155" y="1256661"/>
            <a:ext cx="3533778" cy="33352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D6EF2F8-D9B4-4EB3-9AFA-76E4FC7486D9}"/>
              </a:ext>
            </a:extLst>
          </p:cNvPr>
          <p:cNvSpPr txBox="1"/>
          <p:nvPr/>
        </p:nvSpPr>
        <p:spPr>
          <a:xfrm>
            <a:off x="4718234" y="5083381"/>
            <a:ext cx="23576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ФРУНЗЕ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7E87F6-6210-4A72-9115-DEEE9054DE5F}"/>
              </a:ext>
            </a:extLst>
          </p:cNvPr>
          <p:cNvSpPr txBox="1"/>
          <p:nvPr/>
        </p:nvSpPr>
        <p:spPr>
          <a:xfrm>
            <a:off x="8774573" y="5023358"/>
            <a:ext cx="23576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БИШКЕК</a:t>
            </a: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C8A86F75-B70A-4E48-8E2A-A025E9237D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0"/>
          <a:stretch/>
        </p:blipFill>
        <p:spPr bwMode="auto">
          <a:xfrm>
            <a:off x="7886271" y="1273001"/>
            <a:ext cx="4134221" cy="330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4589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3754</TotalTime>
  <Words>373</Words>
  <Application>Microsoft Office PowerPoint</Application>
  <PresentationFormat>Широкоэкранный</PresentationFormat>
  <Paragraphs>65</Paragraphs>
  <Slides>15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269</cp:revision>
  <cp:lastPrinted>2024-08-27T09:40:15Z</cp:lastPrinted>
  <dcterms:created xsi:type="dcterms:W3CDTF">2024-02-12T05:51:14Z</dcterms:created>
  <dcterms:modified xsi:type="dcterms:W3CDTF">2024-08-27T15:43:22Z</dcterms:modified>
</cp:coreProperties>
</file>