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325" r:id="rId3"/>
    <p:sldId id="327" r:id="rId4"/>
    <p:sldId id="312" r:id="rId5"/>
    <p:sldId id="314" r:id="rId6"/>
    <p:sldId id="286" r:id="rId7"/>
    <p:sldId id="296" r:id="rId8"/>
    <p:sldId id="298" r:id="rId9"/>
    <p:sldId id="308" r:id="rId10"/>
    <p:sldId id="304" r:id="rId11"/>
    <p:sldId id="317" r:id="rId12"/>
    <p:sldId id="329" r:id="rId13"/>
    <p:sldId id="323" r:id="rId14"/>
    <p:sldId id="322" r:id="rId15"/>
    <p:sldId id="295" r:id="rId16"/>
  </p:sldIdLst>
  <p:sldSz cx="12192000" cy="6858000"/>
  <p:notesSz cx="6735763" cy="98663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НК" initials="ДНК" lastIdx="2" clrIdx="0">
    <p:extLst>
      <p:ext uri="{19B8F6BF-5375-455C-9EA6-DF929625EA0E}">
        <p15:presenceInfo xmlns:p15="http://schemas.microsoft.com/office/powerpoint/2012/main" userId="ДН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263"/>
    <a:srgbClr val="CC0066"/>
    <a:srgbClr val="248CD2"/>
    <a:srgbClr val="0D3047"/>
    <a:srgbClr val="B2606E"/>
    <a:srgbClr val="731F1C"/>
    <a:srgbClr val="AB678E"/>
    <a:srgbClr val="0B2B41"/>
    <a:srgbClr val="401918"/>
    <a:srgbClr val="CA9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89" autoAdjust="0"/>
  </p:normalViewPr>
  <p:slideViewPr>
    <p:cSldViewPr snapToGrid="0">
      <p:cViewPr varScale="1">
        <p:scale>
          <a:sx n="111" d="100"/>
          <a:sy n="111" d="100"/>
        </p:scale>
        <p:origin x="336" y="11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8B77F-6E80-4596-873A-62114E7C7B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81A04-B18C-4F8F-B570-AD3DC73A5387}">
      <dgm:prSet custT="1"/>
      <dgm:spPr/>
      <dgm:t>
        <a:bodyPr/>
        <a:lstStyle/>
        <a:p>
          <a:r>
            <a:rPr lang="ru-RU" sz="2400" dirty="0"/>
            <a:t>(1) </a:t>
          </a:r>
          <a:r>
            <a:rPr lang="ru-RU" sz="2400" dirty="0" smtClean="0"/>
            <a:t>Построение </a:t>
          </a:r>
          <a:r>
            <a:rPr lang="ru-RU" sz="2400" b="1" dirty="0"/>
            <a:t>национальной </a:t>
          </a:r>
          <a:r>
            <a:rPr lang="ru-RU" sz="2400" dirty="0"/>
            <a:t>системы образования, интегрированной и </a:t>
          </a:r>
          <a:r>
            <a:rPr lang="ru-RU" sz="2400" u="sng" dirty="0"/>
            <a:t>признанной в международном </a:t>
          </a:r>
          <a:r>
            <a:rPr lang="ru-RU" sz="2400" dirty="0"/>
            <a:t>образовательном </a:t>
          </a:r>
          <a:r>
            <a:rPr lang="ru-RU" sz="2400" dirty="0" smtClean="0"/>
            <a:t>пространстве </a:t>
          </a:r>
          <a:endParaRPr lang="ru-RU" sz="2400" dirty="0"/>
        </a:p>
      </dgm:t>
    </dgm:pt>
    <dgm:pt modelId="{BB3E85CF-705E-4011-AF65-0093A2B8DFAE}" type="parTrans" cxnId="{943F0C45-4086-489E-B8B6-AC4B1A2454B0}">
      <dgm:prSet/>
      <dgm:spPr/>
      <dgm:t>
        <a:bodyPr/>
        <a:lstStyle/>
        <a:p>
          <a:endParaRPr lang="ru-RU" sz="2800"/>
        </a:p>
      </dgm:t>
    </dgm:pt>
    <dgm:pt modelId="{74EAE552-C152-4444-8002-DB6D64D17554}" type="sibTrans" cxnId="{943F0C45-4086-489E-B8B6-AC4B1A2454B0}">
      <dgm:prSet/>
      <dgm:spPr/>
      <dgm:t>
        <a:bodyPr/>
        <a:lstStyle/>
        <a:p>
          <a:endParaRPr lang="ru-RU" sz="2800"/>
        </a:p>
      </dgm:t>
    </dgm:pt>
    <dgm:pt modelId="{56947DC9-E18F-426B-89FE-3F1BEEF0B125}">
      <dgm:prSet custT="1"/>
      <dgm:spPr/>
      <dgm:t>
        <a:bodyPr/>
        <a:lstStyle/>
        <a:p>
          <a:r>
            <a:rPr lang="ru-RU" sz="2400" dirty="0"/>
            <a:t>(2) </a:t>
          </a:r>
          <a:r>
            <a:rPr lang="ru-RU" sz="2400" dirty="0" smtClean="0"/>
            <a:t>Удовлетворение </a:t>
          </a:r>
          <a:r>
            <a:rPr lang="ru-RU" sz="2400" dirty="0"/>
            <a:t>потребностей общества в </a:t>
          </a:r>
          <a:r>
            <a:rPr lang="ru-RU" sz="2400" b="1" u="sng" dirty="0"/>
            <a:t>качественном </a:t>
          </a:r>
          <a:r>
            <a:rPr lang="ru-RU" sz="2400" dirty="0"/>
            <a:t>образовании, позволяющем быть глобально </a:t>
          </a:r>
          <a:r>
            <a:rPr lang="ru-RU" sz="2400" dirty="0" smtClean="0"/>
            <a:t>конкурентоспособным </a:t>
          </a:r>
          <a:endParaRPr lang="ru-RU" sz="2400" dirty="0"/>
        </a:p>
      </dgm:t>
    </dgm:pt>
    <dgm:pt modelId="{83EC66C9-D50C-4EE0-8C58-F60BC2C0B3C2}" type="parTrans" cxnId="{35B5EC8F-52E1-45A7-995B-2706CC2549B9}">
      <dgm:prSet/>
      <dgm:spPr/>
      <dgm:t>
        <a:bodyPr/>
        <a:lstStyle/>
        <a:p>
          <a:endParaRPr lang="ru-RU" sz="2800"/>
        </a:p>
      </dgm:t>
    </dgm:pt>
    <dgm:pt modelId="{76B9113C-FB3C-488F-9360-386F7E3E6438}" type="sibTrans" cxnId="{35B5EC8F-52E1-45A7-995B-2706CC2549B9}">
      <dgm:prSet/>
      <dgm:spPr/>
      <dgm:t>
        <a:bodyPr/>
        <a:lstStyle/>
        <a:p>
          <a:endParaRPr lang="ru-RU" sz="2800"/>
        </a:p>
      </dgm:t>
    </dgm:pt>
    <dgm:pt modelId="{7E2C5EA0-BA71-409E-B8D8-AD4921543B98}">
      <dgm:prSet custT="1"/>
      <dgm:spPr/>
      <dgm:t>
        <a:bodyPr/>
        <a:lstStyle/>
        <a:p>
          <a:r>
            <a:rPr lang="ru-RU" sz="2400" dirty="0"/>
            <a:t>(3) </a:t>
          </a:r>
          <a:r>
            <a:rPr lang="ru-RU" sz="2400" dirty="0" smtClean="0"/>
            <a:t>Обеспечение </a:t>
          </a:r>
          <a:r>
            <a:rPr lang="ru-RU" sz="2400" b="1" u="sng" dirty="0"/>
            <a:t>сохранности социокультурного наследия и развитие социокультурного каркаса </a:t>
          </a:r>
          <a:r>
            <a:rPr lang="ru-RU" sz="2400" b="1" dirty="0"/>
            <a:t>нации</a:t>
          </a:r>
        </a:p>
      </dgm:t>
    </dgm:pt>
    <dgm:pt modelId="{883C6BE9-03E7-434F-96B5-32ED7F874A20}" type="parTrans" cxnId="{B080FCDF-797A-4C9E-AF16-B158277EA84A}">
      <dgm:prSet/>
      <dgm:spPr/>
      <dgm:t>
        <a:bodyPr/>
        <a:lstStyle/>
        <a:p>
          <a:endParaRPr lang="ru-RU" sz="2800"/>
        </a:p>
      </dgm:t>
    </dgm:pt>
    <dgm:pt modelId="{C19B84A2-6BF8-4A92-82E8-8CB0029EBA29}" type="sibTrans" cxnId="{B080FCDF-797A-4C9E-AF16-B158277EA84A}">
      <dgm:prSet/>
      <dgm:spPr/>
      <dgm:t>
        <a:bodyPr/>
        <a:lstStyle/>
        <a:p>
          <a:endParaRPr lang="ru-RU" sz="2800"/>
        </a:p>
      </dgm:t>
    </dgm:pt>
    <dgm:pt modelId="{4E6D78B4-FC7B-476D-9911-EAF1A44FFCF5}" type="pres">
      <dgm:prSet presAssocID="{D6B8B77F-6E80-4596-873A-62114E7C7B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EAFFC3-1411-412C-9082-DB406756E1EA}" type="pres">
      <dgm:prSet presAssocID="{97481A04-B18C-4F8F-B570-AD3DC73A5387}" presName="root" presStyleCnt="0"/>
      <dgm:spPr/>
    </dgm:pt>
    <dgm:pt modelId="{CC885C3E-8F79-499E-B4E2-7766CC16853A}" type="pres">
      <dgm:prSet presAssocID="{97481A04-B18C-4F8F-B570-AD3DC73A5387}" presName="rootComposite" presStyleCnt="0"/>
      <dgm:spPr/>
    </dgm:pt>
    <dgm:pt modelId="{85638E9F-C7C9-4207-95F6-7FEE1D6377C8}" type="pres">
      <dgm:prSet presAssocID="{97481A04-B18C-4F8F-B570-AD3DC73A5387}" presName="rootText" presStyleLbl="node1" presStyleIdx="0" presStyleCnt="3" custScaleY="222489"/>
      <dgm:spPr/>
      <dgm:t>
        <a:bodyPr/>
        <a:lstStyle/>
        <a:p>
          <a:endParaRPr lang="ru-RU"/>
        </a:p>
      </dgm:t>
    </dgm:pt>
    <dgm:pt modelId="{9599B595-960E-48B1-AFF3-FB3502326405}" type="pres">
      <dgm:prSet presAssocID="{97481A04-B18C-4F8F-B570-AD3DC73A5387}" presName="rootConnector" presStyleLbl="node1" presStyleIdx="0" presStyleCnt="3"/>
      <dgm:spPr/>
      <dgm:t>
        <a:bodyPr/>
        <a:lstStyle/>
        <a:p>
          <a:endParaRPr lang="ru-RU"/>
        </a:p>
      </dgm:t>
    </dgm:pt>
    <dgm:pt modelId="{2E812AF6-23B2-4A74-A8F1-919101D6AB40}" type="pres">
      <dgm:prSet presAssocID="{97481A04-B18C-4F8F-B570-AD3DC73A5387}" presName="childShape" presStyleCnt="0"/>
      <dgm:spPr/>
    </dgm:pt>
    <dgm:pt modelId="{5E11E89B-5AB8-4FBE-B84E-749830633D92}" type="pres">
      <dgm:prSet presAssocID="{56947DC9-E18F-426B-89FE-3F1BEEF0B125}" presName="root" presStyleCnt="0"/>
      <dgm:spPr/>
    </dgm:pt>
    <dgm:pt modelId="{41426EC9-7F73-4842-9D46-E1A95D042181}" type="pres">
      <dgm:prSet presAssocID="{56947DC9-E18F-426B-89FE-3F1BEEF0B125}" presName="rootComposite" presStyleCnt="0"/>
      <dgm:spPr/>
    </dgm:pt>
    <dgm:pt modelId="{CA98CD03-6A1D-4F71-BE0B-2E15F8147A92}" type="pres">
      <dgm:prSet presAssocID="{56947DC9-E18F-426B-89FE-3F1BEEF0B125}" presName="rootText" presStyleLbl="node1" presStyleIdx="1" presStyleCnt="3" custScaleX="105997" custScaleY="222489"/>
      <dgm:spPr/>
      <dgm:t>
        <a:bodyPr/>
        <a:lstStyle/>
        <a:p>
          <a:endParaRPr lang="ru-RU"/>
        </a:p>
      </dgm:t>
    </dgm:pt>
    <dgm:pt modelId="{1D1C7E93-906E-4FED-825E-8809D946F61B}" type="pres">
      <dgm:prSet presAssocID="{56947DC9-E18F-426B-89FE-3F1BEEF0B125}" presName="rootConnector" presStyleLbl="node1" presStyleIdx="1" presStyleCnt="3"/>
      <dgm:spPr/>
      <dgm:t>
        <a:bodyPr/>
        <a:lstStyle/>
        <a:p>
          <a:endParaRPr lang="ru-RU"/>
        </a:p>
      </dgm:t>
    </dgm:pt>
    <dgm:pt modelId="{BA1A9811-518B-4318-A770-F16668BC254A}" type="pres">
      <dgm:prSet presAssocID="{56947DC9-E18F-426B-89FE-3F1BEEF0B125}" presName="childShape" presStyleCnt="0"/>
      <dgm:spPr/>
    </dgm:pt>
    <dgm:pt modelId="{48B566B8-2D29-4696-B7E1-1AC6D8C06666}" type="pres">
      <dgm:prSet presAssocID="{7E2C5EA0-BA71-409E-B8D8-AD4921543B98}" presName="root" presStyleCnt="0"/>
      <dgm:spPr/>
    </dgm:pt>
    <dgm:pt modelId="{B9B00BAA-4C89-467D-9DFA-CEE546676718}" type="pres">
      <dgm:prSet presAssocID="{7E2C5EA0-BA71-409E-B8D8-AD4921543B98}" presName="rootComposite" presStyleCnt="0"/>
      <dgm:spPr/>
    </dgm:pt>
    <dgm:pt modelId="{5A694733-6F60-46C9-9FA6-31E69CA460C7}" type="pres">
      <dgm:prSet presAssocID="{7E2C5EA0-BA71-409E-B8D8-AD4921543B98}" presName="rootText" presStyleLbl="node1" presStyleIdx="2" presStyleCnt="3" custScaleY="222489"/>
      <dgm:spPr/>
      <dgm:t>
        <a:bodyPr/>
        <a:lstStyle/>
        <a:p>
          <a:endParaRPr lang="ru-RU"/>
        </a:p>
      </dgm:t>
    </dgm:pt>
    <dgm:pt modelId="{8F3B566F-D7C2-47F3-9CB4-814853F95A0D}" type="pres">
      <dgm:prSet presAssocID="{7E2C5EA0-BA71-409E-B8D8-AD4921543B98}" presName="rootConnector" presStyleLbl="node1" presStyleIdx="2" presStyleCnt="3"/>
      <dgm:spPr/>
      <dgm:t>
        <a:bodyPr/>
        <a:lstStyle/>
        <a:p>
          <a:endParaRPr lang="ru-RU"/>
        </a:p>
      </dgm:t>
    </dgm:pt>
    <dgm:pt modelId="{52917A78-53DF-4810-981E-C36AE8DF7BB7}" type="pres">
      <dgm:prSet presAssocID="{7E2C5EA0-BA71-409E-B8D8-AD4921543B98}" presName="childShape" presStyleCnt="0"/>
      <dgm:spPr/>
    </dgm:pt>
  </dgm:ptLst>
  <dgm:cxnLst>
    <dgm:cxn modelId="{43AF6C35-318F-4D09-8C28-D454EDB97884}" type="presOf" srcId="{7E2C5EA0-BA71-409E-B8D8-AD4921543B98}" destId="{8F3B566F-D7C2-47F3-9CB4-814853F95A0D}" srcOrd="1" destOrd="0" presId="urn:microsoft.com/office/officeart/2005/8/layout/hierarchy3"/>
    <dgm:cxn modelId="{6EAAA565-F774-42B4-8B59-AE40D5E74D7A}" type="presOf" srcId="{97481A04-B18C-4F8F-B570-AD3DC73A5387}" destId="{9599B595-960E-48B1-AFF3-FB3502326405}" srcOrd="1" destOrd="0" presId="urn:microsoft.com/office/officeart/2005/8/layout/hierarchy3"/>
    <dgm:cxn modelId="{B4EB36B4-A009-48E7-812B-21E76C890F92}" type="presOf" srcId="{56947DC9-E18F-426B-89FE-3F1BEEF0B125}" destId="{CA98CD03-6A1D-4F71-BE0B-2E15F8147A92}" srcOrd="0" destOrd="0" presId="urn:microsoft.com/office/officeart/2005/8/layout/hierarchy3"/>
    <dgm:cxn modelId="{086F115A-B1B3-4197-9933-18DF7510AF56}" type="presOf" srcId="{97481A04-B18C-4F8F-B570-AD3DC73A5387}" destId="{85638E9F-C7C9-4207-95F6-7FEE1D6377C8}" srcOrd="0" destOrd="0" presId="urn:microsoft.com/office/officeart/2005/8/layout/hierarchy3"/>
    <dgm:cxn modelId="{55CABAD4-C8D1-46F2-B436-5A5837A03C70}" type="presOf" srcId="{D6B8B77F-6E80-4596-873A-62114E7C7B17}" destId="{4E6D78B4-FC7B-476D-9911-EAF1A44FFCF5}" srcOrd="0" destOrd="0" presId="urn:microsoft.com/office/officeart/2005/8/layout/hierarchy3"/>
    <dgm:cxn modelId="{35B5EC8F-52E1-45A7-995B-2706CC2549B9}" srcId="{D6B8B77F-6E80-4596-873A-62114E7C7B17}" destId="{56947DC9-E18F-426B-89FE-3F1BEEF0B125}" srcOrd="1" destOrd="0" parTransId="{83EC66C9-D50C-4EE0-8C58-F60BC2C0B3C2}" sibTransId="{76B9113C-FB3C-488F-9360-386F7E3E6438}"/>
    <dgm:cxn modelId="{943F0C45-4086-489E-B8B6-AC4B1A2454B0}" srcId="{D6B8B77F-6E80-4596-873A-62114E7C7B17}" destId="{97481A04-B18C-4F8F-B570-AD3DC73A5387}" srcOrd="0" destOrd="0" parTransId="{BB3E85CF-705E-4011-AF65-0093A2B8DFAE}" sibTransId="{74EAE552-C152-4444-8002-DB6D64D17554}"/>
    <dgm:cxn modelId="{B080FCDF-797A-4C9E-AF16-B158277EA84A}" srcId="{D6B8B77F-6E80-4596-873A-62114E7C7B17}" destId="{7E2C5EA0-BA71-409E-B8D8-AD4921543B98}" srcOrd="2" destOrd="0" parTransId="{883C6BE9-03E7-434F-96B5-32ED7F874A20}" sibTransId="{C19B84A2-6BF8-4A92-82E8-8CB0029EBA29}"/>
    <dgm:cxn modelId="{7D3507BC-B0D3-458F-A2DD-085541722886}" type="presOf" srcId="{56947DC9-E18F-426B-89FE-3F1BEEF0B125}" destId="{1D1C7E93-906E-4FED-825E-8809D946F61B}" srcOrd="1" destOrd="0" presId="urn:microsoft.com/office/officeart/2005/8/layout/hierarchy3"/>
    <dgm:cxn modelId="{4E48C426-47B0-485B-96D6-416C911E1D8F}" type="presOf" srcId="{7E2C5EA0-BA71-409E-B8D8-AD4921543B98}" destId="{5A694733-6F60-46C9-9FA6-31E69CA460C7}" srcOrd="0" destOrd="0" presId="urn:microsoft.com/office/officeart/2005/8/layout/hierarchy3"/>
    <dgm:cxn modelId="{648B4464-20F2-48C7-8FB4-C10009C567F7}" type="presParOf" srcId="{4E6D78B4-FC7B-476D-9911-EAF1A44FFCF5}" destId="{94EAFFC3-1411-412C-9082-DB406756E1EA}" srcOrd="0" destOrd="0" presId="urn:microsoft.com/office/officeart/2005/8/layout/hierarchy3"/>
    <dgm:cxn modelId="{5EC3CF23-0BC0-45E8-BACE-8E37375391B4}" type="presParOf" srcId="{94EAFFC3-1411-412C-9082-DB406756E1EA}" destId="{CC885C3E-8F79-499E-B4E2-7766CC16853A}" srcOrd="0" destOrd="0" presId="urn:microsoft.com/office/officeart/2005/8/layout/hierarchy3"/>
    <dgm:cxn modelId="{1D1159F9-38E9-42A8-A787-D878BE2BF12F}" type="presParOf" srcId="{CC885C3E-8F79-499E-B4E2-7766CC16853A}" destId="{85638E9F-C7C9-4207-95F6-7FEE1D6377C8}" srcOrd="0" destOrd="0" presId="urn:microsoft.com/office/officeart/2005/8/layout/hierarchy3"/>
    <dgm:cxn modelId="{32439263-4E88-4EDF-A9E2-DD2F9F80F874}" type="presParOf" srcId="{CC885C3E-8F79-499E-B4E2-7766CC16853A}" destId="{9599B595-960E-48B1-AFF3-FB3502326405}" srcOrd="1" destOrd="0" presId="urn:microsoft.com/office/officeart/2005/8/layout/hierarchy3"/>
    <dgm:cxn modelId="{1B6FDD54-4886-488E-84D4-F367906BE90E}" type="presParOf" srcId="{94EAFFC3-1411-412C-9082-DB406756E1EA}" destId="{2E812AF6-23B2-4A74-A8F1-919101D6AB40}" srcOrd="1" destOrd="0" presId="urn:microsoft.com/office/officeart/2005/8/layout/hierarchy3"/>
    <dgm:cxn modelId="{8A4FBD6F-A621-47C0-A5E5-01D5AE79DAED}" type="presParOf" srcId="{4E6D78B4-FC7B-476D-9911-EAF1A44FFCF5}" destId="{5E11E89B-5AB8-4FBE-B84E-749830633D92}" srcOrd="1" destOrd="0" presId="urn:microsoft.com/office/officeart/2005/8/layout/hierarchy3"/>
    <dgm:cxn modelId="{3644A359-7519-47EF-88B0-BD2E2E3DCA9F}" type="presParOf" srcId="{5E11E89B-5AB8-4FBE-B84E-749830633D92}" destId="{41426EC9-7F73-4842-9D46-E1A95D042181}" srcOrd="0" destOrd="0" presId="urn:microsoft.com/office/officeart/2005/8/layout/hierarchy3"/>
    <dgm:cxn modelId="{0C5356FA-8707-4A71-BC75-B11FB7481D00}" type="presParOf" srcId="{41426EC9-7F73-4842-9D46-E1A95D042181}" destId="{CA98CD03-6A1D-4F71-BE0B-2E15F8147A92}" srcOrd="0" destOrd="0" presId="urn:microsoft.com/office/officeart/2005/8/layout/hierarchy3"/>
    <dgm:cxn modelId="{9F6D66EB-E015-4446-BC2E-9F7C3F4CAB52}" type="presParOf" srcId="{41426EC9-7F73-4842-9D46-E1A95D042181}" destId="{1D1C7E93-906E-4FED-825E-8809D946F61B}" srcOrd="1" destOrd="0" presId="urn:microsoft.com/office/officeart/2005/8/layout/hierarchy3"/>
    <dgm:cxn modelId="{C9045466-440A-41D8-9A6D-8C76A3348CA7}" type="presParOf" srcId="{5E11E89B-5AB8-4FBE-B84E-749830633D92}" destId="{BA1A9811-518B-4318-A770-F16668BC254A}" srcOrd="1" destOrd="0" presId="urn:microsoft.com/office/officeart/2005/8/layout/hierarchy3"/>
    <dgm:cxn modelId="{C584579E-30D1-4373-A062-F97220935996}" type="presParOf" srcId="{4E6D78B4-FC7B-476D-9911-EAF1A44FFCF5}" destId="{48B566B8-2D29-4696-B7E1-1AC6D8C06666}" srcOrd="2" destOrd="0" presId="urn:microsoft.com/office/officeart/2005/8/layout/hierarchy3"/>
    <dgm:cxn modelId="{40FF0442-970F-497A-B8CE-C5C293389C47}" type="presParOf" srcId="{48B566B8-2D29-4696-B7E1-1AC6D8C06666}" destId="{B9B00BAA-4C89-467D-9DFA-CEE546676718}" srcOrd="0" destOrd="0" presId="urn:microsoft.com/office/officeart/2005/8/layout/hierarchy3"/>
    <dgm:cxn modelId="{497642B8-30B7-4202-9CB1-76CFB272AC20}" type="presParOf" srcId="{B9B00BAA-4C89-467D-9DFA-CEE546676718}" destId="{5A694733-6F60-46C9-9FA6-31E69CA460C7}" srcOrd="0" destOrd="0" presId="urn:microsoft.com/office/officeart/2005/8/layout/hierarchy3"/>
    <dgm:cxn modelId="{75C8B56C-94FB-4EBD-99DA-32891BEC22F9}" type="presParOf" srcId="{B9B00BAA-4C89-467D-9DFA-CEE546676718}" destId="{8F3B566F-D7C2-47F3-9CB4-814853F95A0D}" srcOrd="1" destOrd="0" presId="urn:microsoft.com/office/officeart/2005/8/layout/hierarchy3"/>
    <dgm:cxn modelId="{000C010D-1908-4253-9BE2-0091F14231A4}" type="presParOf" srcId="{48B566B8-2D29-4696-B7E1-1AC6D8C06666}" destId="{52917A78-53DF-4810-981E-C36AE8DF7BB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E6ACF-888A-4612-A8BC-FBC6CB3143D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2CCE82-0A00-4D89-8553-3530A38FD59D}">
      <dgm:prSet custT="1"/>
      <dgm:spPr/>
      <dgm:t>
        <a:bodyPr/>
        <a:lstStyle/>
        <a:p>
          <a:r>
            <a:rPr lang="ky-KG" sz="2800" b="1" dirty="0"/>
            <a:t>ВАРИАНТ 1</a:t>
          </a:r>
        </a:p>
        <a:p>
          <a:r>
            <a:rPr lang="ky-KG" sz="2800" dirty="0"/>
            <a:t>На основе </a:t>
          </a:r>
          <a:r>
            <a:rPr lang="ky-KG" sz="2800" b="1" u="sng" dirty="0"/>
            <a:t>последовательного</a:t>
          </a:r>
          <a:r>
            <a:rPr lang="ky-KG" sz="2800" u="sng" dirty="0"/>
            <a:t> </a:t>
          </a:r>
          <a:r>
            <a:rPr lang="ky-KG" sz="2800" dirty="0"/>
            <a:t>ввода 12-летней программы на начальной и старшей </a:t>
          </a:r>
          <a:r>
            <a:rPr lang="ky-KG" sz="2800" dirty="0" smtClean="0"/>
            <a:t>ступенях</a:t>
          </a:r>
          <a:endParaRPr lang="ru-RU" sz="2800" dirty="0"/>
        </a:p>
      </dgm:t>
    </dgm:pt>
    <dgm:pt modelId="{D6236FAC-824C-4F00-9683-6E8C06795C34}" type="parTrans" cxnId="{64ECF577-F29C-482C-9383-9F4D1B6E7890}">
      <dgm:prSet/>
      <dgm:spPr/>
      <dgm:t>
        <a:bodyPr/>
        <a:lstStyle/>
        <a:p>
          <a:endParaRPr lang="ru-RU" sz="2000"/>
        </a:p>
      </dgm:t>
    </dgm:pt>
    <dgm:pt modelId="{18B95ED2-2366-4ADC-A3DA-7476F661E86B}" type="sibTrans" cxnId="{64ECF577-F29C-482C-9383-9F4D1B6E7890}">
      <dgm:prSet/>
      <dgm:spPr/>
      <dgm:t>
        <a:bodyPr/>
        <a:lstStyle/>
        <a:p>
          <a:endParaRPr lang="ru-RU" sz="2000"/>
        </a:p>
      </dgm:t>
    </dgm:pt>
    <dgm:pt modelId="{841C0833-5426-4AFE-A75B-DBA245471F2C}">
      <dgm:prSet custT="1"/>
      <dgm:spPr/>
      <dgm:t>
        <a:bodyPr/>
        <a:lstStyle/>
        <a:p>
          <a:r>
            <a:rPr lang="ky-KG" sz="2800" b="1" dirty="0"/>
            <a:t>ВАРИАНТ 2</a:t>
          </a:r>
        </a:p>
        <a:p>
          <a:r>
            <a:rPr lang="ky-KG" sz="2800" dirty="0"/>
            <a:t>На основе </a:t>
          </a:r>
          <a:r>
            <a:rPr lang="ky-KG" sz="2800" b="1" u="sng" dirty="0"/>
            <a:t>одновременного</a:t>
          </a:r>
          <a:r>
            <a:rPr lang="ky-KG" sz="2800" b="1" dirty="0"/>
            <a:t> </a:t>
          </a:r>
          <a:r>
            <a:rPr lang="ky-KG" sz="2800" dirty="0"/>
            <a:t>начала перехода на всех ступенях образования (начальной, средней старшей)</a:t>
          </a:r>
          <a:endParaRPr lang="ru-RU" sz="2800" dirty="0"/>
        </a:p>
      </dgm:t>
    </dgm:pt>
    <dgm:pt modelId="{3615C161-83DF-4160-AAC5-C13AD204E930}" type="parTrans" cxnId="{502E3AE9-C80D-4128-B971-EC6DED1CCB99}">
      <dgm:prSet/>
      <dgm:spPr/>
      <dgm:t>
        <a:bodyPr/>
        <a:lstStyle/>
        <a:p>
          <a:endParaRPr lang="ru-RU" sz="2000"/>
        </a:p>
      </dgm:t>
    </dgm:pt>
    <dgm:pt modelId="{A23096F4-E6CA-4DD7-9AB9-C56AC4512E3D}" type="sibTrans" cxnId="{502E3AE9-C80D-4128-B971-EC6DED1CCB99}">
      <dgm:prSet/>
      <dgm:spPr/>
      <dgm:t>
        <a:bodyPr/>
        <a:lstStyle/>
        <a:p>
          <a:endParaRPr lang="ru-RU" sz="2000"/>
        </a:p>
      </dgm:t>
    </dgm:pt>
    <dgm:pt modelId="{6632A049-1138-45AE-AD5E-929FB545F43F}" type="pres">
      <dgm:prSet presAssocID="{9B8E6ACF-888A-4612-A8BC-FBC6CB3143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B59CA1-6FD3-44E7-A6C3-0D38507AC428}" type="pres">
      <dgm:prSet presAssocID="{3A2CCE82-0A00-4D89-8553-3530A38FD59D}" presName="root" presStyleCnt="0"/>
      <dgm:spPr/>
    </dgm:pt>
    <dgm:pt modelId="{4EE34530-FBFF-4200-AFA7-204D85BCAD8B}" type="pres">
      <dgm:prSet presAssocID="{3A2CCE82-0A00-4D89-8553-3530A38FD59D}" presName="rootComposite" presStyleCnt="0"/>
      <dgm:spPr/>
    </dgm:pt>
    <dgm:pt modelId="{8EF5A5E3-0C8E-4532-A426-80CAFF1D5839}" type="pres">
      <dgm:prSet presAssocID="{3A2CCE82-0A00-4D89-8553-3530A38FD59D}" presName="rootText" presStyleLbl="node1" presStyleIdx="0" presStyleCnt="2" custScaleX="113897" custScaleY="123749"/>
      <dgm:spPr/>
      <dgm:t>
        <a:bodyPr/>
        <a:lstStyle/>
        <a:p>
          <a:endParaRPr lang="ru-RU"/>
        </a:p>
      </dgm:t>
    </dgm:pt>
    <dgm:pt modelId="{9AC9D9C0-336B-47D5-9067-E3ACCC5AE856}" type="pres">
      <dgm:prSet presAssocID="{3A2CCE82-0A00-4D89-8553-3530A38FD59D}" presName="rootConnector" presStyleLbl="node1" presStyleIdx="0" presStyleCnt="2"/>
      <dgm:spPr/>
      <dgm:t>
        <a:bodyPr/>
        <a:lstStyle/>
        <a:p>
          <a:endParaRPr lang="ru-RU"/>
        </a:p>
      </dgm:t>
    </dgm:pt>
    <dgm:pt modelId="{35F89F2F-E984-42B8-8E94-00EA3F02A63D}" type="pres">
      <dgm:prSet presAssocID="{3A2CCE82-0A00-4D89-8553-3530A38FD59D}" presName="childShape" presStyleCnt="0"/>
      <dgm:spPr/>
    </dgm:pt>
    <dgm:pt modelId="{08D0AA1D-108D-4745-A571-CD1251744621}" type="pres">
      <dgm:prSet presAssocID="{841C0833-5426-4AFE-A75B-DBA245471F2C}" presName="root" presStyleCnt="0"/>
      <dgm:spPr/>
    </dgm:pt>
    <dgm:pt modelId="{EB86B384-F365-4093-B88B-E333901CB59A}" type="pres">
      <dgm:prSet presAssocID="{841C0833-5426-4AFE-A75B-DBA245471F2C}" presName="rootComposite" presStyleCnt="0"/>
      <dgm:spPr/>
    </dgm:pt>
    <dgm:pt modelId="{899DEFEA-1C65-4645-A34D-41315503F8D4}" type="pres">
      <dgm:prSet presAssocID="{841C0833-5426-4AFE-A75B-DBA245471F2C}" presName="rootText" presStyleLbl="node1" presStyleIdx="1" presStyleCnt="2" custScaleX="113897" custScaleY="123749"/>
      <dgm:spPr/>
      <dgm:t>
        <a:bodyPr/>
        <a:lstStyle/>
        <a:p>
          <a:endParaRPr lang="ru-RU"/>
        </a:p>
      </dgm:t>
    </dgm:pt>
    <dgm:pt modelId="{6DA2052A-80F5-45CF-8097-1F833ECF075E}" type="pres">
      <dgm:prSet presAssocID="{841C0833-5426-4AFE-A75B-DBA245471F2C}" presName="rootConnector" presStyleLbl="node1" presStyleIdx="1" presStyleCnt="2"/>
      <dgm:spPr/>
      <dgm:t>
        <a:bodyPr/>
        <a:lstStyle/>
        <a:p>
          <a:endParaRPr lang="ru-RU"/>
        </a:p>
      </dgm:t>
    </dgm:pt>
    <dgm:pt modelId="{FF569576-7885-4A94-AF0C-D87E22B0D589}" type="pres">
      <dgm:prSet presAssocID="{841C0833-5426-4AFE-A75B-DBA245471F2C}" presName="childShape" presStyleCnt="0"/>
      <dgm:spPr/>
    </dgm:pt>
  </dgm:ptLst>
  <dgm:cxnLst>
    <dgm:cxn modelId="{3701237D-ED85-40AD-AC06-51D847D24000}" type="presOf" srcId="{841C0833-5426-4AFE-A75B-DBA245471F2C}" destId="{6DA2052A-80F5-45CF-8097-1F833ECF075E}" srcOrd="1" destOrd="0" presId="urn:microsoft.com/office/officeart/2005/8/layout/hierarchy3"/>
    <dgm:cxn modelId="{64ECF577-F29C-482C-9383-9F4D1B6E7890}" srcId="{9B8E6ACF-888A-4612-A8BC-FBC6CB3143DE}" destId="{3A2CCE82-0A00-4D89-8553-3530A38FD59D}" srcOrd="0" destOrd="0" parTransId="{D6236FAC-824C-4F00-9683-6E8C06795C34}" sibTransId="{18B95ED2-2366-4ADC-A3DA-7476F661E86B}"/>
    <dgm:cxn modelId="{53291409-EA6A-47EA-9DDE-7D674E502C8B}" type="presOf" srcId="{3A2CCE82-0A00-4D89-8553-3530A38FD59D}" destId="{8EF5A5E3-0C8E-4532-A426-80CAFF1D5839}" srcOrd="0" destOrd="0" presId="urn:microsoft.com/office/officeart/2005/8/layout/hierarchy3"/>
    <dgm:cxn modelId="{E9B04282-F306-4E81-A9A2-9B661F9B76BE}" type="presOf" srcId="{3A2CCE82-0A00-4D89-8553-3530A38FD59D}" destId="{9AC9D9C0-336B-47D5-9067-E3ACCC5AE856}" srcOrd="1" destOrd="0" presId="urn:microsoft.com/office/officeart/2005/8/layout/hierarchy3"/>
    <dgm:cxn modelId="{2D4A5CFB-7087-49C6-BFE4-F97D10FD3C87}" type="presOf" srcId="{841C0833-5426-4AFE-A75B-DBA245471F2C}" destId="{899DEFEA-1C65-4645-A34D-41315503F8D4}" srcOrd="0" destOrd="0" presId="urn:microsoft.com/office/officeart/2005/8/layout/hierarchy3"/>
    <dgm:cxn modelId="{AB70F0A0-6E32-4D74-8573-5EC9512CAA13}" type="presOf" srcId="{9B8E6ACF-888A-4612-A8BC-FBC6CB3143DE}" destId="{6632A049-1138-45AE-AD5E-929FB545F43F}" srcOrd="0" destOrd="0" presId="urn:microsoft.com/office/officeart/2005/8/layout/hierarchy3"/>
    <dgm:cxn modelId="{502E3AE9-C80D-4128-B971-EC6DED1CCB99}" srcId="{9B8E6ACF-888A-4612-A8BC-FBC6CB3143DE}" destId="{841C0833-5426-4AFE-A75B-DBA245471F2C}" srcOrd="1" destOrd="0" parTransId="{3615C161-83DF-4160-AAC5-C13AD204E930}" sibTransId="{A23096F4-E6CA-4DD7-9AB9-C56AC4512E3D}"/>
    <dgm:cxn modelId="{A7938511-DD25-41DC-9E81-A5F9FFC0E149}" type="presParOf" srcId="{6632A049-1138-45AE-AD5E-929FB545F43F}" destId="{D3B59CA1-6FD3-44E7-A6C3-0D38507AC428}" srcOrd="0" destOrd="0" presId="urn:microsoft.com/office/officeart/2005/8/layout/hierarchy3"/>
    <dgm:cxn modelId="{35C617F4-6013-4230-B402-08B9D36BD5E5}" type="presParOf" srcId="{D3B59CA1-6FD3-44E7-A6C3-0D38507AC428}" destId="{4EE34530-FBFF-4200-AFA7-204D85BCAD8B}" srcOrd="0" destOrd="0" presId="urn:microsoft.com/office/officeart/2005/8/layout/hierarchy3"/>
    <dgm:cxn modelId="{DB1F44B8-5900-45EB-9228-2F40D457CAD0}" type="presParOf" srcId="{4EE34530-FBFF-4200-AFA7-204D85BCAD8B}" destId="{8EF5A5E3-0C8E-4532-A426-80CAFF1D5839}" srcOrd="0" destOrd="0" presId="urn:microsoft.com/office/officeart/2005/8/layout/hierarchy3"/>
    <dgm:cxn modelId="{879E469F-64ED-42D2-8A79-AE1486EA6BC8}" type="presParOf" srcId="{4EE34530-FBFF-4200-AFA7-204D85BCAD8B}" destId="{9AC9D9C0-336B-47D5-9067-E3ACCC5AE856}" srcOrd="1" destOrd="0" presId="urn:microsoft.com/office/officeart/2005/8/layout/hierarchy3"/>
    <dgm:cxn modelId="{994E359A-D346-4B38-B270-A660F3B9FECA}" type="presParOf" srcId="{D3B59CA1-6FD3-44E7-A6C3-0D38507AC428}" destId="{35F89F2F-E984-42B8-8E94-00EA3F02A63D}" srcOrd="1" destOrd="0" presId="urn:microsoft.com/office/officeart/2005/8/layout/hierarchy3"/>
    <dgm:cxn modelId="{F2B10DA4-5AA2-4A08-B06F-D120055DFCA2}" type="presParOf" srcId="{6632A049-1138-45AE-AD5E-929FB545F43F}" destId="{08D0AA1D-108D-4745-A571-CD1251744621}" srcOrd="1" destOrd="0" presId="urn:microsoft.com/office/officeart/2005/8/layout/hierarchy3"/>
    <dgm:cxn modelId="{91EE5DD8-E5FD-409B-9EB5-BEA5BEA43FC9}" type="presParOf" srcId="{08D0AA1D-108D-4745-A571-CD1251744621}" destId="{EB86B384-F365-4093-B88B-E333901CB59A}" srcOrd="0" destOrd="0" presId="urn:microsoft.com/office/officeart/2005/8/layout/hierarchy3"/>
    <dgm:cxn modelId="{E779D540-79B7-41B7-A95E-7FBBECBC2481}" type="presParOf" srcId="{EB86B384-F365-4093-B88B-E333901CB59A}" destId="{899DEFEA-1C65-4645-A34D-41315503F8D4}" srcOrd="0" destOrd="0" presId="urn:microsoft.com/office/officeart/2005/8/layout/hierarchy3"/>
    <dgm:cxn modelId="{06913C55-490B-4640-AEDB-B1ECADCBD267}" type="presParOf" srcId="{EB86B384-F365-4093-B88B-E333901CB59A}" destId="{6DA2052A-80F5-45CF-8097-1F833ECF075E}" srcOrd="1" destOrd="0" presId="urn:microsoft.com/office/officeart/2005/8/layout/hierarchy3"/>
    <dgm:cxn modelId="{58FCC524-89C2-49E1-931E-5D973E03CF7A}" type="presParOf" srcId="{08D0AA1D-108D-4745-A571-CD1251744621}" destId="{FF569576-7885-4A94-AF0C-D87E22B0D58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38E9F-C7C9-4207-95F6-7FEE1D6377C8}">
      <dsp:nvSpPr>
        <dsp:cNvPr id="0" name=""/>
        <dsp:cNvSpPr/>
      </dsp:nvSpPr>
      <dsp:spPr>
        <a:xfrm>
          <a:off x="2723" y="1028805"/>
          <a:ext cx="3079429" cy="3425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(1) </a:t>
          </a:r>
          <a:r>
            <a:rPr lang="ru-RU" sz="2400" kern="1200" dirty="0" smtClean="0"/>
            <a:t>Построение </a:t>
          </a:r>
          <a:r>
            <a:rPr lang="ru-RU" sz="2400" b="1" kern="1200" dirty="0"/>
            <a:t>национальной </a:t>
          </a:r>
          <a:r>
            <a:rPr lang="ru-RU" sz="2400" kern="1200" dirty="0"/>
            <a:t>системы образования, интегрированной и </a:t>
          </a:r>
          <a:r>
            <a:rPr lang="ru-RU" sz="2400" u="sng" kern="1200" dirty="0"/>
            <a:t>признанной в международном </a:t>
          </a:r>
          <a:r>
            <a:rPr lang="ru-RU" sz="2400" kern="1200" dirty="0"/>
            <a:t>образовательном </a:t>
          </a:r>
          <a:r>
            <a:rPr lang="ru-RU" sz="2400" kern="1200" dirty="0" smtClean="0"/>
            <a:t>пространстве </a:t>
          </a:r>
          <a:endParaRPr lang="ru-RU" sz="2400" kern="1200" dirty="0"/>
        </a:p>
      </dsp:txBody>
      <dsp:txXfrm>
        <a:off x="92916" y="1118998"/>
        <a:ext cx="2899043" cy="3245310"/>
      </dsp:txXfrm>
    </dsp:sp>
    <dsp:sp modelId="{CA98CD03-6A1D-4F71-BE0B-2E15F8147A92}">
      <dsp:nvSpPr>
        <dsp:cNvPr id="0" name=""/>
        <dsp:cNvSpPr/>
      </dsp:nvSpPr>
      <dsp:spPr>
        <a:xfrm>
          <a:off x="3852011" y="1028805"/>
          <a:ext cx="3264103" cy="3425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(2) </a:t>
          </a:r>
          <a:r>
            <a:rPr lang="ru-RU" sz="2400" kern="1200" dirty="0" smtClean="0"/>
            <a:t>Удовлетворение </a:t>
          </a:r>
          <a:r>
            <a:rPr lang="ru-RU" sz="2400" kern="1200" dirty="0"/>
            <a:t>потребностей общества в </a:t>
          </a:r>
          <a:r>
            <a:rPr lang="ru-RU" sz="2400" b="1" u="sng" kern="1200" dirty="0"/>
            <a:t>качественном </a:t>
          </a:r>
          <a:r>
            <a:rPr lang="ru-RU" sz="2400" kern="1200" dirty="0"/>
            <a:t>образовании, позволяющем быть глобально </a:t>
          </a:r>
          <a:r>
            <a:rPr lang="ru-RU" sz="2400" kern="1200" dirty="0" smtClean="0"/>
            <a:t>конкурентоспособным </a:t>
          </a:r>
          <a:endParaRPr lang="ru-RU" sz="2400" kern="1200" dirty="0"/>
        </a:p>
      </dsp:txBody>
      <dsp:txXfrm>
        <a:off x="3947613" y="1124407"/>
        <a:ext cx="3072899" cy="3234492"/>
      </dsp:txXfrm>
    </dsp:sp>
    <dsp:sp modelId="{5A694733-6F60-46C9-9FA6-31E69CA460C7}">
      <dsp:nvSpPr>
        <dsp:cNvPr id="0" name=""/>
        <dsp:cNvSpPr/>
      </dsp:nvSpPr>
      <dsp:spPr>
        <a:xfrm>
          <a:off x="7885972" y="1028805"/>
          <a:ext cx="3079429" cy="3425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(3) </a:t>
          </a:r>
          <a:r>
            <a:rPr lang="ru-RU" sz="2400" kern="1200" dirty="0" smtClean="0"/>
            <a:t>Обеспечение </a:t>
          </a:r>
          <a:r>
            <a:rPr lang="ru-RU" sz="2400" b="1" u="sng" kern="1200" dirty="0"/>
            <a:t>сохранности социокультурного наследия и развитие социокультурного каркаса </a:t>
          </a:r>
          <a:r>
            <a:rPr lang="ru-RU" sz="2400" b="1" kern="1200" dirty="0"/>
            <a:t>нации</a:t>
          </a:r>
        </a:p>
      </dsp:txBody>
      <dsp:txXfrm>
        <a:off x="7976165" y="1118998"/>
        <a:ext cx="2899043" cy="324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A5E3-0C8E-4532-A426-80CAFF1D5839}">
      <dsp:nvSpPr>
        <dsp:cNvPr id="0" name=""/>
        <dsp:cNvSpPr/>
      </dsp:nvSpPr>
      <dsp:spPr>
        <a:xfrm>
          <a:off x="986" y="23312"/>
          <a:ext cx="4939535" cy="2683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b="1" kern="1200" dirty="0"/>
            <a:t>ВАРИАНТ 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kern="1200" dirty="0"/>
            <a:t>На основе </a:t>
          </a:r>
          <a:r>
            <a:rPr lang="ky-KG" sz="2800" b="1" u="sng" kern="1200" dirty="0"/>
            <a:t>последовательного</a:t>
          </a:r>
          <a:r>
            <a:rPr lang="ky-KG" sz="2800" u="sng" kern="1200" dirty="0"/>
            <a:t> </a:t>
          </a:r>
          <a:r>
            <a:rPr lang="ky-KG" sz="2800" kern="1200" dirty="0"/>
            <a:t>ввода 12-летней программы на начальной и старшей </a:t>
          </a:r>
          <a:r>
            <a:rPr lang="ky-KG" sz="2800" kern="1200" dirty="0" smtClean="0"/>
            <a:t>ступенях</a:t>
          </a:r>
          <a:endParaRPr lang="ru-RU" sz="2800" kern="1200" dirty="0"/>
        </a:p>
      </dsp:txBody>
      <dsp:txXfrm>
        <a:off x="79580" y="101906"/>
        <a:ext cx="4782347" cy="2526212"/>
      </dsp:txXfrm>
    </dsp:sp>
    <dsp:sp modelId="{899DEFEA-1C65-4645-A34D-41315503F8D4}">
      <dsp:nvSpPr>
        <dsp:cNvPr id="0" name=""/>
        <dsp:cNvSpPr/>
      </dsp:nvSpPr>
      <dsp:spPr>
        <a:xfrm>
          <a:off x="6024733" y="23312"/>
          <a:ext cx="4939535" cy="2683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b="1" kern="1200" dirty="0"/>
            <a:t>ВАРИАНТ 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kern="1200" dirty="0"/>
            <a:t>На основе </a:t>
          </a:r>
          <a:r>
            <a:rPr lang="ky-KG" sz="2800" b="1" u="sng" kern="1200" dirty="0"/>
            <a:t>одновременного</a:t>
          </a:r>
          <a:r>
            <a:rPr lang="ky-KG" sz="2800" b="1" kern="1200" dirty="0"/>
            <a:t> </a:t>
          </a:r>
          <a:r>
            <a:rPr lang="ky-KG" sz="2800" kern="1200" dirty="0"/>
            <a:t>начала перехода на всех ступенях образования (начальной, средней старшей)</a:t>
          </a:r>
          <a:endParaRPr lang="ru-RU" sz="2800" kern="1200" dirty="0"/>
        </a:p>
      </dsp:txBody>
      <dsp:txXfrm>
        <a:off x="6103327" y="101906"/>
        <a:ext cx="4782347" cy="2526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02B3BB-515A-4E79-9D2C-9D0E484059D5}" type="datetime1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3D57C9-54A6-4BAA-A5CD-C535F937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D57CA5-621E-47D5-935F-99BD60813745}" type="datetime1">
              <a:rPr lang="ru-RU" noProof="0" smtClean="0"/>
              <a:t>28.08.2024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F82289-BCFD-4053-9D06-A9140C63A45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6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0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1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416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409060"/>
            <a:ext cx="10363200" cy="91277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>
                <a:solidFill>
                  <a:schemeClr val="tx2"/>
                </a:solidFill>
              </a:defRPr>
            </a:lvl1pPr>
            <a:lvl2pPr marL="54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53620" y="255588"/>
            <a:ext cx="412064" cy="23098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4948D4-BDA6-43D4-AB84-DC706BAB0D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09188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sv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ниги на полке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34" name="Заголовок 33" descr="заголовок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2" y="840168"/>
            <a:ext cx="6592824" cy="1976357"/>
          </a:xfrm>
        </p:spPr>
        <p:txBody>
          <a:bodyPr rtlCol="0"/>
          <a:lstStyle/>
          <a:p>
            <a:r>
              <a:rPr lang="ru-RU" sz="4400" b="1" dirty="0" smtClean="0"/>
              <a:t>ТРАНСФОРМАЦИЯ ШКОЛЬНОГО ОБРАЗОВАНИЯ</a:t>
            </a:r>
            <a:endParaRPr lang="ru-RU" sz="3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DBF0ED-0161-4D8E-A793-344E606CC5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DCF0FD5-FDA8-4E5B-8DD2-629D76FA6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3" name="Номер слайда 5" descr="Номер слайда">
            <a:extLst>
              <a:ext uri="{FF2B5EF4-FFF2-40B4-BE49-F238E27FC236}">
                <a16:creationId xmlns:a16="http://schemas.microsoft.com/office/drawing/2014/main" id="{31C650E1-DBB7-4565-88F1-12EB4C998FF6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</a:t>
            </a:fld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B304764-3D57-479C-8790-595928EE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222847"/>
            <a:ext cx="11058998" cy="83099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B2606E"/>
                </a:solidFill>
              </a:rPr>
              <a:t>Вариант 2. </a:t>
            </a:r>
            <a:r>
              <a:rPr lang="ky-KG" sz="3200" b="1" dirty="0">
                <a:solidFill>
                  <a:srgbClr val="B2606E"/>
                </a:solidFill>
              </a:rPr>
              <a:t>Одновременное начало перехода на всех ступенях образования (начальной, средней и старшей)</a:t>
            </a:r>
            <a:endParaRPr lang="ru-RU" sz="3200" b="1" dirty="0">
              <a:solidFill>
                <a:srgbClr val="B2606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2BFAB2-E4C3-40DD-B7A0-C271C304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18" y="1179114"/>
            <a:ext cx="11132666" cy="495879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979200B9-7CE4-4FCB-9E64-E9C46B72F3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Номер слайда 5" descr="Номер слайда">
            <a:extLst>
              <a:ext uri="{FF2B5EF4-FFF2-40B4-BE49-F238E27FC236}">
                <a16:creationId xmlns:a16="http://schemas.microsoft.com/office/drawing/2014/main" id="{363F64B7-A975-4D64-B32F-CF6061ADB59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10</a:t>
            </a:fld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96212"/>
              </p:ext>
            </p:extLst>
          </p:nvPr>
        </p:nvGraphicFramePr>
        <p:xfrm>
          <a:off x="837407" y="1339850"/>
          <a:ext cx="10438605" cy="537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26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Lato Light"/>
                          <a:cs typeface="Lato Light"/>
                        </a:rPr>
                        <a:t>ДОШКОЛЬНОЕ ОБРАЗОВАНИЕ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Lato Light"/>
                          <a:cs typeface="Lato Light"/>
                        </a:rPr>
                        <a:t>ШКОЛЬНОЕ ОБРАЗОВАНИЕ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Lato Light"/>
                          <a:cs typeface="Lato Light"/>
                        </a:rPr>
                        <a:t>СПО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Lato Light"/>
                          <a:cs typeface="Lato Light"/>
                        </a:rPr>
                        <a:t>НПО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Lato Light"/>
                          <a:cs typeface="Lato Light"/>
                        </a:rPr>
                        <a:t>ВПО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Lato Light"/>
                          <a:cs typeface="Lato Light"/>
                        </a:rPr>
                        <a:t>ПОВЫШЕНИЕ КВАЛИФИКАЦИИ.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Lato Light"/>
                          <a:cs typeface="Lato Light"/>
                        </a:rPr>
                        <a:t>ПЕРЕПОДГОТОВКА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Lato Light"/>
                          <a:cs typeface="Lato Light"/>
                        </a:rPr>
                        <a:t>ОЦЕНИВАНИЕ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26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СОВЕРШЕНСТВОВАНИЕ ПРОГРАММЫ «НАРИСТЕ»</a:t>
                      </a:r>
                      <a:endParaRPr lang="en-US" sz="13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НОВЫЕ СТАНДАРТЫ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НОВЫЕ СТАНДАРТЫ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НОВЫЕ ПРОГРАММЫ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НОВАЯ КОНЦЕПЦИЯ ОЦЕНИВАНИЯ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26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ПЕРЕСМОТР И ОБНОВЛЕНИЕ ДОШКОЛЬНОЙ ПРОГРАММЫ</a:t>
                      </a:r>
                      <a:endParaRPr lang="en-US" sz="13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НОВЫЕ ПРОГРАММЫ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ОПТИМИЗАЦИЯ ООП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ВЕЧЕРНИЕ ШКОЛЫ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НОВЫЙ ФОРМАТ МОНИТОРИНГА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26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СОВЕРШЕНСТВОВАНИЕ ДИДАКТИЧЕСКИХ СРЕДСТВ</a:t>
                      </a:r>
                      <a:endParaRPr lang="en-US" sz="13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МЕТОДИЧЕСКАЯ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 ПОДДЕРЖКА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НОВЫЙ ПЕРЕЧЕНЬ НАПРАВЛЕНИЙ ПОДГОТОВКИ УЧИТЕЛЕЙ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ГИБРИДНЫЙ ФОРМАТ ОБУЧЕНИЯ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УРОВНЕВЫЕ СРЕЗЫ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6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МЕТОДИЧЕСКАЯ ПОДДЕРЖКА ВОСПИТАТЕЛЯМ</a:t>
                      </a:r>
                      <a:endParaRPr lang="en-US" sz="13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НОВЫЕ УМК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НОВЫЙ ПОДХОД К ИГА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АСИНХРОННЫЕ КУРСЫ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НЕЗАВИСИМАЯ СЕРТИФИКАЦИЯ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26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ОБНОВЛЕНИЕ ГОС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 ДО</a:t>
                      </a:r>
                      <a:endParaRPr lang="en-US" sz="13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ИНТЕГРАЦИЯ ПРЕДМЕТОВ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НОВЫЕ УЧЕБНИКИ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НЕЗАВИСИМАЯ СЕРТИФИКАЦИЯ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АТТЕСТАЦИЯ</a:t>
                      </a:r>
                      <a:endParaRPr lang="en-US" sz="140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268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ДОПОЛНЕНИЯ</a:t>
                      </a:r>
                      <a:r>
                        <a:rPr lang="ru-RU" sz="1300" b="0" baseline="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 В СНИП</a:t>
                      </a:r>
                      <a:endParaRPr lang="en-US" sz="1300" b="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ОПТИМИЗАЦИЯ БУП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НОВЫЙ ФОРМАТ ПЕДПРАКТИК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КЛАСТЕРНЫЙ И КАСКАДНЫЙ ФОРМАТ ПК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 И ПП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Lato Light"/>
                          <a:cs typeface="Lato Light"/>
                        </a:rPr>
                        <a:t>ПОДГОТОВКА К МЕЖДУНАРОДНЫМ ИССЛЕДОВАНИЯМ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5700" marR="45700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244" name="TextBox 8"/>
          <p:cNvSpPr txBox="1">
            <a:spLocks noChangeArrowheads="1"/>
          </p:cNvSpPr>
          <p:nvPr/>
        </p:nvSpPr>
        <p:spPr bwMode="auto">
          <a:xfrm>
            <a:off x="1466993" y="369094"/>
            <a:ext cx="9319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accent1"/>
                </a:solidFill>
              </a:rPr>
              <a:t>ВОЗМОЖНЫЕ ИЗМЕНЕНИЯ В СОДЕРЖАНИИ ОБРАЗОВАНИЯ</a:t>
            </a:r>
            <a:endParaRPr lang="en-US" altLang="ru-RU" sz="2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44461" y="948906"/>
            <a:ext cx="7979433" cy="43135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32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3186" y="195130"/>
            <a:ext cx="10815864" cy="8309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ПЕРЕЧЕНЬ ПРОФЕССИЙ ДЛЯ ПРОФИЛЬНОГО ОБУЧЕНИЯ УЧАЩИХСЯ СТАРШИХ КЛАССОВ ОБЩЕОБРАЗОВАТЕЛЬНЫХ ОРГАНИЗАЦИЙ </a:t>
            </a:r>
            <a:r>
              <a:rPr lang="ru-RU" sz="1400" i="1" dirty="0" smtClean="0">
                <a:solidFill>
                  <a:schemeClr val="tx2"/>
                </a:solidFill>
              </a:rPr>
              <a:t>(проект)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110156" y="1026127"/>
            <a:ext cx="4094089" cy="5702059"/>
          </a:xfrm>
          <a:ln>
            <a:solidFill>
              <a:srgbClr val="114263"/>
            </a:solidFill>
            <a:prstDash val="sysDot"/>
          </a:ln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ОФИЦИАНТ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ШВЕЯ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ИЗГОТОВИТЕЛЬ НАЦИОНАЛЬНЫХ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ПАРИКМАХЕР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ПРОДАВЕЦ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ГОРНИЧНАЯ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ЦВЕТОВОД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ЛАНДШАФТНЫЙ ДИЗАЙНЕР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СТОЛЯР СТРОИТЕЛЬНЫЙ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ГРАФИЧЕСКИЙ ДИЗАЙНЕР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ОПЕРАТОР СВЯЗИ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СПЕЦИАЛИСТ ИНТЕРНЕТ-ТЕХНОЛОГИЙ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САНТЕХНИК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РЕМОНТ КОМПЬЮТЕРОВ И НОУТБУКОВ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РЕМОНТ ХОЛОДИЛЬНИКОВ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ВЕБ-ДИЗАЙНЕР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РАЗРАБОТЧИК ПРОГРАММНОГО ОБЕСПЕЧЕНИЯ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ПОВАР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КОНДИТЕР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ЭЛЕКТРОМОНТАЖНИК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499340" y="1026126"/>
            <a:ext cx="5844396" cy="4581043"/>
          </a:xfrm>
          <a:ln>
            <a:solidFill>
              <a:srgbClr val="114263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Разработаны проекты экспериментальных учебных программ, предусматривающие обучение в объеме 6 ч. один раз в неделю.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1-ое и 2-ое полугодия 11-го класса = 35 неделям.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1-ое полугодие 12-го класса = 17 недель.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Всего: 52 недели обучения по 6 ч/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= 312 ч.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Разработан проект Положения о профильном обучении.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завершению профильного обучения учащиеся получат сертификаты государственного образца с присвоением соответствующей квалификации по выбранной профессии.</a:t>
            </a:r>
          </a:p>
          <a:p>
            <a:pPr marL="266700" indent="-266700">
              <a:buNone/>
            </a:pPr>
            <a:r>
              <a:rPr lang="ru-RU" sz="1200" i="1" dirty="0" smtClean="0">
                <a:solidFill>
                  <a:schemeClr val="tx2"/>
                </a:solidFill>
              </a:rPr>
              <a:t>      </a:t>
            </a:r>
            <a:r>
              <a:rPr lang="en-US" sz="1200" i="1" dirty="0" smtClean="0">
                <a:solidFill>
                  <a:schemeClr val="tx2"/>
                </a:solidFill>
              </a:rPr>
              <a:t>[</a:t>
            </a:r>
            <a:r>
              <a:rPr lang="ru-RU" sz="1200" i="1" dirty="0" smtClean="0">
                <a:solidFill>
                  <a:schemeClr val="tx2"/>
                </a:solidFill>
              </a:rPr>
              <a:t>данные из официального письма зам. министра </a:t>
            </a:r>
            <a:r>
              <a:rPr lang="ru-RU" sz="1200" i="1" dirty="0" err="1" smtClean="0">
                <a:solidFill>
                  <a:schemeClr val="tx2"/>
                </a:solidFill>
              </a:rPr>
              <a:t>Абазбек</a:t>
            </a:r>
            <a:r>
              <a:rPr lang="ru-RU" sz="1200" i="1" dirty="0" smtClean="0">
                <a:solidFill>
                  <a:schemeClr val="tx2"/>
                </a:solidFill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</a:rPr>
              <a:t>уулу</a:t>
            </a:r>
            <a:r>
              <a:rPr lang="ru-RU" sz="1200" i="1" dirty="0" smtClean="0">
                <a:solidFill>
                  <a:schemeClr val="tx2"/>
                </a:solidFill>
              </a:rPr>
              <a:t> Р. от 05.07.2024 №    20-3/1684 в ответ на запрос КАО</a:t>
            </a:r>
            <a:r>
              <a:rPr lang="en-US" sz="1200" i="1" dirty="0" smtClean="0">
                <a:solidFill>
                  <a:schemeClr val="tx2"/>
                </a:solidFill>
              </a:rPr>
              <a:t>]</a:t>
            </a:r>
            <a:endParaRPr lang="ru-RU" sz="1200" i="1" dirty="0" smtClean="0">
              <a:solidFill>
                <a:schemeClr val="tx2"/>
              </a:solidFill>
            </a:endParaRPr>
          </a:p>
          <a:p>
            <a:pPr marL="266700" indent="-266700">
              <a:buNone/>
            </a:pPr>
            <a:endParaRPr lang="ru-RU" sz="1200" i="1" dirty="0">
              <a:solidFill>
                <a:schemeClr val="tx2"/>
              </a:solidFill>
            </a:endParaRPr>
          </a:p>
          <a:p>
            <a:pPr marL="266700" indent="-266700">
              <a:buNone/>
            </a:pPr>
            <a:endParaRPr lang="ru-RU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4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7211" y="254670"/>
            <a:ext cx="5216827" cy="1135649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ИНСТИТУЦИОНАЛЬНЫЙ ДИЗАЙН </a:t>
            </a:r>
            <a:b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ЭФФЕКТИВНОСТИ ПЕРЕХОДА </a:t>
            </a:r>
            <a:b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12-ЛЕТНЕЕ ШКОЛЬНОЕ ОБРАЗОВАНИЕ</a:t>
            </a:r>
            <a:endParaRPr lang="ru-RU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738651-02F4-4649-8AE7-2E5CBF61784D}"/>
              </a:ext>
            </a:extLst>
          </p:cNvPr>
          <p:cNvGrpSpPr/>
          <p:nvPr/>
        </p:nvGrpSpPr>
        <p:grpSpPr>
          <a:xfrm>
            <a:off x="552349" y="487495"/>
            <a:ext cx="11474653" cy="6289653"/>
            <a:chOff x="1150938" y="776574"/>
            <a:chExt cx="10236005" cy="5610705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705626B2-548B-491E-9541-6845DC76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074" y="3439739"/>
              <a:ext cx="975805" cy="973884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C92A7406-85C3-49AE-AA28-A1F88CBB8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499" y="1913819"/>
              <a:ext cx="975805" cy="9777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E6D72D63-140A-496E-BBC5-ADE7CF58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936" y="3439739"/>
              <a:ext cx="975805" cy="973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318E7E5D-BA8F-4821-866B-AEA870C0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8069" y="1913819"/>
              <a:ext cx="977726" cy="9777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D0EC10B8-D9C5-4677-8802-89920C7BD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915" y="1913819"/>
              <a:ext cx="973884" cy="97772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DDA1900-7546-4833-A58F-960D2F6FA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1417637"/>
              <a:ext cx="2432050" cy="1971675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89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89" y="133"/>
                  </a:cubicBezTo>
                  <a:cubicBezTo>
                    <a:pt x="702" y="47"/>
                    <a:pt x="586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B5FABD2-2141-48BD-A736-462BEBCE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2941638"/>
              <a:ext cx="2432050" cy="1971675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5 w 1015"/>
                <a:gd name="T5" fmla="*/ 282 h 823"/>
                <a:gd name="T6" fmla="*/ 775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5" y="282"/>
                    <a:pt x="775" y="282"/>
                    <a:pt x="775" y="282"/>
                  </a:cubicBezTo>
                  <a:cubicBezTo>
                    <a:pt x="775" y="365"/>
                    <a:pt x="775" y="365"/>
                    <a:pt x="775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6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821064D5-EA1D-49A6-8EE8-154669E7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1417637"/>
              <a:ext cx="2432050" cy="1971675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90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9F1141-2C9C-41D3-B4EF-8468DC6F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2941638"/>
              <a:ext cx="2432050" cy="1971675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6 w 1015"/>
                <a:gd name="T5" fmla="*/ 282 h 823"/>
                <a:gd name="T6" fmla="*/ 776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6" y="282"/>
                    <a:pt x="776" y="282"/>
                    <a:pt x="776" y="282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7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1A48963-2C96-47F8-A253-D41E27FF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8" y="1417637"/>
              <a:ext cx="2432050" cy="1995488"/>
            </a:xfrm>
            <a:custGeom>
              <a:avLst/>
              <a:gdLst>
                <a:gd name="T0" fmla="*/ 1015 w 1015"/>
                <a:gd name="T1" fmla="*/ 541 h 833"/>
                <a:gd name="T2" fmla="*/ 928 w 1015"/>
                <a:gd name="T3" fmla="*/ 541 h 833"/>
                <a:gd name="T4" fmla="*/ 928 w 1015"/>
                <a:gd name="T5" fmla="*/ 456 h 833"/>
                <a:gd name="T6" fmla="*/ 790 w 1015"/>
                <a:gd name="T7" fmla="*/ 133 h 833"/>
                <a:gd name="T8" fmla="*/ 464 w 1015"/>
                <a:gd name="T9" fmla="*/ 0 h 833"/>
                <a:gd name="T10" fmla="*/ 0 w 1015"/>
                <a:gd name="T11" fmla="*/ 464 h 833"/>
                <a:gd name="T12" fmla="*/ 0 w 1015"/>
                <a:gd name="T13" fmla="*/ 833 h 833"/>
                <a:gd name="T14" fmla="*/ 152 w 1015"/>
                <a:gd name="T15" fmla="*/ 833 h 833"/>
                <a:gd name="T16" fmla="*/ 152 w 1015"/>
                <a:gd name="T17" fmla="*/ 464 h 833"/>
                <a:gd name="T18" fmla="*/ 464 w 1015"/>
                <a:gd name="T19" fmla="*/ 152 h 833"/>
                <a:gd name="T20" fmla="*/ 683 w 1015"/>
                <a:gd name="T21" fmla="*/ 242 h 833"/>
                <a:gd name="T22" fmla="*/ 776 w 1015"/>
                <a:gd name="T23" fmla="*/ 458 h 833"/>
                <a:gd name="T24" fmla="*/ 776 w 1015"/>
                <a:gd name="T25" fmla="*/ 541 h 833"/>
                <a:gd name="T26" fmla="*/ 689 w 1015"/>
                <a:gd name="T27" fmla="*/ 541 h 833"/>
                <a:gd name="T28" fmla="*/ 852 w 1015"/>
                <a:gd name="T29" fmla="*/ 823 h 833"/>
                <a:gd name="T30" fmla="*/ 1015 w 1015"/>
                <a:gd name="T31" fmla="*/ 54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5" h="833">
                  <a:moveTo>
                    <a:pt x="1015" y="541"/>
                  </a:moveTo>
                  <a:cubicBezTo>
                    <a:pt x="928" y="541"/>
                    <a:pt x="928" y="541"/>
                    <a:pt x="928" y="541"/>
                  </a:cubicBez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152" y="833"/>
                    <a:pt x="152" y="833"/>
                    <a:pt x="152" y="833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7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lnTo>
                    <a:pt x="1015" y="54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DC38031-C222-4565-AD96-F73F66F814E8}"/>
                </a:ext>
              </a:extLst>
            </p:cNvPr>
            <p:cNvSpPr txBox="1"/>
            <p:nvPr/>
          </p:nvSpPr>
          <p:spPr>
            <a:xfrm>
              <a:off x="1496378" y="2941638"/>
              <a:ext cx="1707168" cy="32397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ky-KG" sz="20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КАО: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ГОС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БУП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Предметные стандарты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Учебные программы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ky-KG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ky-KG" sz="20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УДО:</a:t>
              </a:r>
              <a:endParaRPr lang="ky-KG" sz="2000" b="1" u="sng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Совершенствование «Наристе»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Мониторинг и оценка образовательных результатов по завершению освоения программы «Наристе»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4BF9BC9-0E4E-442A-9A7E-7BE9F969B416}"/>
                </a:ext>
              </a:extLst>
            </p:cNvPr>
            <p:cNvSpPr txBox="1"/>
            <p:nvPr/>
          </p:nvSpPr>
          <p:spPr>
            <a:xfrm>
              <a:off x="5093113" y="2941638"/>
              <a:ext cx="2092019" cy="33770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0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РИПК: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tx2"/>
                  </a:solidFill>
                </a:rPr>
                <a:t>Новый перечень направлений переподготовки учителей в проекции на новый предмет в школе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Science</a:t>
              </a:r>
              <a:r>
                <a:rPr lang="ru-RU" sz="1400" b="1" dirty="0" smtClean="0">
                  <a:solidFill>
                    <a:schemeClr val="tx2"/>
                  </a:solidFill>
                </a:rPr>
                <a:t> (1-1,5 г. обучения) и других интегрированных школьных предметов.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ru-RU" sz="14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ru-RU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Областные институты/центры образования. Методкабинеты: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tx2"/>
                  </a:solidFill>
                </a:rPr>
                <a:t>Механизмы каскадного повышения квалификации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F21C72D-474C-4AB0-AFC5-BDCB7BC549A5}"/>
                </a:ext>
              </a:extLst>
            </p:cNvPr>
            <p:cNvSpPr txBox="1"/>
            <p:nvPr/>
          </p:nvSpPr>
          <p:spPr>
            <a:xfrm>
              <a:off x="8969480" y="2873000"/>
              <a:ext cx="2417463" cy="35142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ky-KG" sz="20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УНПО: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Перечень программ допобразования для учащихся общеобразовательных организаций (прототип УПК)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Механизмы реализации данного процесса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ky-KG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ky-KG" sz="2000" b="1" u="sng" dirty="0" smtClean="0">
                  <a:solidFill>
                    <a:srgbClr val="FF0000"/>
                  </a:solidFill>
                </a:rPr>
                <a:t>ВПО, СПО: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rgbClr val="FF0000"/>
                  </a:solidFill>
                </a:rPr>
                <a:t>Пересмотр перечня направлений по пед. образованию.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rgbClr val="FF0000"/>
                  </a:solidFill>
                </a:rPr>
                <a:t>Пересмотр ГОС ВПО, СПО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ky-KG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ky-KG" sz="20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НЦОКОИТ: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Независимая </a:t>
              </a:r>
            </a:p>
            <a:p>
              <a:pPr marL="266700"/>
              <a:r>
                <a:rPr lang="ky-KG" sz="1400" b="1" dirty="0" smtClean="0">
                  <a:solidFill>
                    <a:schemeClr val="tx2"/>
                  </a:solidFill>
                </a:rPr>
                <a:t>сертификация (ИГА)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07FBA46-02CA-46F3-899D-E75AF1865C42}"/>
                </a:ext>
              </a:extLst>
            </p:cNvPr>
            <p:cNvSpPr txBox="1"/>
            <p:nvPr/>
          </p:nvSpPr>
          <p:spPr>
            <a:xfrm>
              <a:off x="3528877" y="1616804"/>
              <a:ext cx="1282789" cy="112566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ky-KG" sz="20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ОКУУ КИТЕБИ:</a:t>
              </a:r>
            </a:p>
            <a:p>
              <a:pPr marL="180975" indent="-180975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УМК (Сингапурские + отечественные)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CFC243E-485F-402C-839E-D0D2FE11612C}"/>
                </a:ext>
              </a:extLst>
            </p:cNvPr>
            <p:cNvSpPr txBox="1"/>
            <p:nvPr/>
          </p:nvSpPr>
          <p:spPr>
            <a:xfrm>
              <a:off x="7231062" y="776574"/>
              <a:ext cx="1381125" cy="266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ky-KG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СЕКТОР ГОСЯЗЫКА: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y-KG" sz="1400" b="1" dirty="0" smtClean="0">
                  <a:solidFill>
                    <a:schemeClr val="tx2"/>
                  </a:solidFill>
                </a:rPr>
                <a:t>Новые стандарты языковых уровней для дошколы, школы, вузов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ky-KG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ky-KG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КЫРГЫЗТЕСТ:</a:t>
              </a:r>
              <a:endParaRPr lang="ru-RU" b="1" u="sng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tx2"/>
                  </a:solidFill>
                </a:rPr>
                <a:t>Механизм независимой сертификации</a:t>
              </a:r>
              <a:endParaRPr lang="ky-KG" sz="14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95" name="Freeform 2563">
              <a:extLst>
                <a:ext uri="{FF2B5EF4-FFF2-40B4-BE49-F238E27FC236}">
                  <a16:creationId xmlns:a16="http://schemas.microsoft.com/office/drawing/2014/main" id="{968B4965-52F4-4FE9-A4D0-43FEF1BB5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1" y="2192336"/>
              <a:ext cx="420692" cy="420692"/>
            </a:xfrm>
            <a:custGeom>
              <a:avLst/>
              <a:gdLst>
                <a:gd name="T0" fmla="*/ 778 w 901"/>
                <a:gd name="T1" fmla="*/ 173 h 901"/>
                <a:gd name="T2" fmla="*/ 751 w 901"/>
                <a:gd name="T3" fmla="*/ 234 h 901"/>
                <a:gd name="T4" fmla="*/ 691 w 901"/>
                <a:gd name="T5" fmla="*/ 292 h 901"/>
                <a:gd name="T6" fmla="*/ 610 w 901"/>
                <a:gd name="T7" fmla="*/ 300 h 901"/>
                <a:gd name="T8" fmla="*/ 553 w 901"/>
                <a:gd name="T9" fmla="*/ 325 h 901"/>
                <a:gd name="T10" fmla="*/ 544 w 901"/>
                <a:gd name="T11" fmla="*/ 337 h 901"/>
                <a:gd name="T12" fmla="*/ 566 w 901"/>
                <a:gd name="T13" fmla="*/ 361 h 901"/>
                <a:gd name="T14" fmla="*/ 596 w 901"/>
                <a:gd name="T15" fmla="*/ 420 h 901"/>
                <a:gd name="T16" fmla="*/ 644 w 901"/>
                <a:gd name="T17" fmla="*/ 417 h 901"/>
                <a:gd name="T18" fmla="*/ 650 w 901"/>
                <a:gd name="T19" fmla="*/ 448 h 901"/>
                <a:gd name="T20" fmla="*/ 601 w 901"/>
                <a:gd name="T21" fmla="*/ 521 h 901"/>
                <a:gd name="T22" fmla="*/ 565 w 901"/>
                <a:gd name="T23" fmla="*/ 568 h 901"/>
                <a:gd name="T24" fmla="*/ 587 w 901"/>
                <a:gd name="T25" fmla="*/ 593 h 901"/>
                <a:gd name="T26" fmla="*/ 588 w 901"/>
                <a:gd name="T27" fmla="*/ 616 h 901"/>
                <a:gd name="T28" fmla="*/ 531 w 901"/>
                <a:gd name="T29" fmla="*/ 657 h 901"/>
                <a:gd name="T30" fmla="*/ 517 w 901"/>
                <a:gd name="T31" fmla="*/ 703 h 901"/>
                <a:gd name="T32" fmla="*/ 467 w 901"/>
                <a:gd name="T33" fmla="*/ 746 h 901"/>
                <a:gd name="T34" fmla="*/ 409 w 901"/>
                <a:gd name="T35" fmla="*/ 753 h 901"/>
                <a:gd name="T36" fmla="*/ 369 w 901"/>
                <a:gd name="T37" fmla="*/ 697 h 901"/>
                <a:gd name="T38" fmla="*/ 362 w 901"/>
                <a:gd name="T39" fmla="*/ 638 h 901"/>
                <a:gd name="T40" fmla="*/ 373 w 901"/>
                <a:gd name="T41" fmla="*/ 595 h 901"/>
                <a:gd name="T42" fmla="*/ 336 w 901"/>
                <a:gd name="T43" fmla="*/ 532 h 901"/>
                <a:gd name="T44" fmla="*/ 309 w 901"/>
                <a:gd name="T45" fmla="*/ 491 h 901"/>
                <a:gd name="T46" fmla="*/ 244 w 901"/>
                <a:gd name="T47" fmla="*/ 488 h 901"/>
                <a:gd name="T48" fmla="*/ 185 w 901"/>
                <a:gd name="T49" fmla="*/ 471 h 901"/>
                <a:gd name="T50" fmla="*/ 167 w 901"/>
                <a:gd name="T51" fmla="*/ 416 h 901"/>
                <a:gd name="T52" fmla="*/ 175 w 901"/>
                <a:gd name="T53" fmla="*/ 357 h 901"/>
                <a:gd name="T54" fmla="*/ 211 w 901"/>
                <a:gd name="T55" fmla="*/ 288 h 901"/>
                <a:gd name="T56" fmla="*/ 253 w 901"/>
                <a:gd name="T57" fmla="*/ 263 h 901"/>
                <a:gd name="T58" fmla="*/ 325 w 901"/>
                <a:gd name="T59" fmla="*/ 258 h 901"/>
                <a:gd name="T60" fmla="*/ 353 w 901"/>
                <a:gd name="T61" fmla="*/ 272 h 901"/>
                <a:gd name="T62" fmla="*/ 381 w 901"/>
                <a:gd name="T63" fmla="*/ 294 h 901"/>
                <a:gd name="T64" fmla="*/ 473 w 901"/>
                <a:gd name="T65" fmla="*/ 285 h 901"/>
                <a:gd name="T66" fmla="*/ 510 w 901"/>
                <a:gd name="T67" fmla="*/ 185 h 901"/>
                <a:gd name="T68" fmla="*/ 492 w 901"/>
                <a:gd name="T69" fmla="*/ 165 h 901"/>
                <a:gd name="T70" fmla="*/ 455 w 901"/>
                <a:gd name="T71" fmla="*/ 175 h 901"/>
                <a:gd name="T72" fmla="*/ 425 w 901"/>
                <a:gd name="T73" fmla="*/ 160 h 901"/>
                <a:gd name="T74" fmla="*/ 413 w 901"/>
                <a:gd name="T75" fmla="*/ 124 h 901"/>
                <a:gd name="T76" fmla="*/ 430 w 901"/>
                <a:gd name="T77" fmla="*/ 93 h 901"/>
                <a:gd name="T78" fmla="*/ 510 w 901"/>
                <a:gd name="T79" fmla="*/ 51 h 901"/>
                <a:gd name="T80" fmla="*/ 608 w 901"/>
                <a:gd name="T81" fmla="*/ 31 h 901"/>
                <a:gd name="T82" fmla="*/ 514 w 901"/>
                <a:gd name="T83" fmla="*/ 5 h 901"/>
                <a:gd name="T84" fmla="*/ 382 w 901"/>
                <a:gd name="T85" fmla="*/ 6 h 901"/>
                <a:gd name="T86" fmla="*/ 255 w 901"/>
                <a:gd name="T87" fmla="*/ 44 h 901"/>
                <a:gd name="T88" fmla="*/ 147 w 901"/>
                <a:gd name="T89" fmla="*/ 118 h 901"/>
                <a:gd name="T90" fmla="*/ 65 w 901"/>
                <a:gd name="T91" fmla="*/ 217 h 901"/>
                <a:gd name="T92" fmla="*/ 14 w 901"/>
                <a:gd name="T93" fmla="*/ 338 h 901"/>
                <a:gd name="T94" fmla="*/ 1 w 901"/>
                <a:gd name="T95" fmla="*/ 474 h 901"/>
                <a:gd name="T96" fmla="*/ 27 w 901"/>
                <a:gd name="T97" fmla="*/ 606 h 901"/>
                <a:gd name="T98" fmla="*/ 90 w 901"/>
                <a:gd name="T99" fmla="*/ 720 h 901"/>
                <a:gd name="T100" fmla="*/ 182 w 901"/>
                <a:gd name="T101" fmla="*/ 812 h 901"/>
                <a:gd name="T102" fmla="*/ 296 w 901"/>
                <a:gd name="T103" fmla="*/ 874 h 901"/>
                <a:gd name="T104" fmla="*/ 427 w 901"/>
                <a:gd name="T105" fmla="*/ 901 h 901"/>
                <a:gd name="T106" fmla="*/ 563 w 901"/>
                <a:gd name="T107" fmla="*/ 886 h 901"/>
                <a:gd name="T108" fmla="*/ 684 w 901"/>
                <a:gd name="T109" fmla="*/ 836 h 901"/>
                <a:gd name="T110" fmla="*/ 784 w 901"/>
                <a:gd name="T111" fmla="*/ 753 h 901"/>
                <a:gd name="T112" fmla="*/ 857 w 901"/>
                <a:gd name="T113" fmla="*/ 645 h 901"/>
                <a:gd name="T114" fmla="*/ 896 w 901"/>
                <a:gd name="T115" fmla="*/ 519 h 901"/>
                <a:gd name="T116" fmla="*/ 896 w 901"/>
                <a:gd name="T117" fmla="*/ 386 h 901"/>
                <a:gd name="T118" fmla="*/ 860 w 901"/>
                <a:gd name="T119" fmla="*/ 264 h 901"/>
                <a:gd name="T120" fmla="*/ 794 w 901"/>
                <a:gd name="T121" fmla="*/ 16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1" h="901">
                  <a:moveTo>
                    <a:pt x="781" y="144"/>
                  </a:moveTo>
                  <a:lnTo>
                    <a:pt x="781" y="148"/>
                  </a:lnTo>
                  <a:lnTo>
                    <a:pt x="781" y="150"/>
                  </a:lnTo>
                  <a:lnTo>
                    <a:pt x="781" y="158"/>
                  </a:lnTo>
                  <a:lnTo>
                    <a:pt x="779" y="165"/>
                  </a:lnTo>
                  <a:lnTo>
                    <a:pt x="778" y="173"/>
                  </a:lnTo>
                  <a:lnTo>
                    <a:pt x="775" y="183"/>
                  </a:lnTo>
                  <a:lnTo>
                    <a:pt x="772" y="192"/>
                  </a:lnTo>
                  <a:lnTo>
                    <a:pt x="768" y="203"/>
                  </a:lnTo>
                  <a:lnTo>
                    <a:pt x="763" y="213"/>
                  </a:lnTo>
                  <a:lnTo>
                    <a:pt x="757" y="224"/>
                  </a:lnTo>
                  <a:lnTo>
                    <a:pt x="751" y="234"/>
                  </a:lnTo>
                  <a:lnTo>
                    <a:pt x="744" y="245"/>
                  </a:lnTo>
                  <a:lnTo>
                    <a:pt x="735" y="255"/>
                  </a:lnTo>
                  <a:lnTo>
                    <a:pt x="725" y="264"/>
                  </a:lnTo>
                  <a:lnTo>
                    <a:pt x="716" y="274"/>
                  </a:lnTo>
                  <a:lnTo>
                    <a:pt x="703" y="283"/>
                  </a:lnTo>
                  <a:lnTo>
                    <a:pt x="691" y="292"/>
                  </a:lnTo>
                  <a:lnTo>
                    <a:pt x="678" y="300"/>
                  </a:lnTo>
                  <a:lnTo>
                    <a:pt x="664" y="296"/>
                  </a:lnTo>
                  <a:lnTo>
                    <a:pt x="650" y="295"/>
                  </a:lnTo>
                  <a:lnTo>
                    <a:pt x="636" y="295"/>
                  </a:lnTo>
                  <a:lnTo>
                    <a:pt x="622" y="297"/>
                  </a:lnTo>
                  <a:lnTo>
                    <a:pt x="610" y="300"/>
                  </a:lnTo>
                  <a:lnTo>
                    <a:pt x="598" y="303"/>
                  </a:lnTo>
                  <a:lnTo>
                    <a:pt x="587" y="306"/>
                  </a:lnTo>
                  <a:lnTo>
                    <a:pt x="576" y="311"/>
                  </a:lnTo>
                  <a:lnTo>
                    <a:pt x="567" y="315"/>
                  </a:lnTo>
                  <a:lnTo>
                    <a:pt x="559" y="321"/>
                  </a:lnTo>
                  <a:lnTo>
                    <a:pt x="553" y="325"/>
                  </a:lnTo>
                  <a:lnTo>
                    <a:pt x="547" y="328"/>
                  </a:lnTo>
                  <a:lnTo>
                    <a:pt x="544" y="332"/>
                  </a:lnTo>
                  <a:lnTo>
                    <a:pt x="543" y="335"/>
                  </a:lnTo>
                  <a:lnTo>
                    <a:pt x="543" y="336"/>
                  </a:lnTo>
                  <a:lnTo>
                    <a:pt x="543" y="336"/>
                  </a:lnTo>
                  <a:lnTo>
                    <a:pt x="544" y="337"/>
                  </a:lnTo>
                  <a:lnTo>
                    <a:pt x="545" y="337"/>
                  </a:lnTo>
                  <a:lnTo>
                    <a:pt x="548" y="338"/>
                  </a:lnTo>
                  <a:lnTo>
                    <a:pt x="553" y="340"/>
                  </a:lnTo>
                  <a:lnTo>
                    <a:pt x="556" y="344"/>
                  </a:lnTo>
                  <a:lnTo>
                    <a:pt x="559" y="349"/>
                  </a:lnTo>
                  <a:lnTo>
                    <a:pt x="566" y="361"/>
                  </a:lnTo>
                  <a:lnTo>
                    <a:pt x="571" y="375"/>
                  </a:lnTo>
                  <a:lnTo>
                    <a:pt x="580" y="401"/>
                  </a:lnTo>
                  <a:lnTo>
                    <a:pt x="583" y="413"/>
                  </a:lnTo>
                  <a:lnTo>
                    <a:pt x="587" y="416"/>
                  </a:lnTo>
                  <a:lnTo>
                    <a:pt x="591" y="419"/>
                  </a:lnTo>
                  <a:lnTo>
                    <a:pt x="596" y="420"/>
                  </a:lnTo>
                  <a:lnTo>
                    <a:pt x="600" y="421"/>
                  </a:lnTo>
                  <a:lnTo>
                    <a:pt x="610" y="421"/>
                  </a:lnTo>
                  <a:lnTo>
                    <a:pt x="619" y="420"/>
                  </a:lnTo>
                  <a:lnTo>
                    <a:pt x="634" y="415"/>
                  </a:lnTo>
                  <a:lnTo>
                    <a:pt x="640" y="413"/>
                  </a:lnTo>
                  <a:lnTo>
                    <a:pt x="644" y="417"/>
                  </a:lnTo>
                  <a:lnTo>
                    <a:pt x="647" y="422"/>
                  </a:lnTo>
                  <a:lnTo>
                    <a:pt x="650" y="427"/>
                  </a:lnTo>
                  <a:lnTo>
                    <a:pt x="651" y="432"/>
                  </a:lnTo>
                  <a:lnTo>
                    <a:pt x="651" y="437"/>
                  </a:lnTo>
                  <a:lnTo>
                    <a:pt x="651" y="443"/>
                  </a:lnTo>
                  <a:lnTo>
                    <a:pt x="650" y="448"/>
                  </a:lnTo>
                  <a:lnTo>
                    <a:pt x="648" y="454"/>
                  </a:lnTo>
                  <a:lnTo>
                    <a:pt x="643" y="465"/>
                  </a:lnTo>
                  <a:lnTo>
                    <a:pt x="636" y="477"/>
                  </a:lnTo>
                  <a:lnTo>
                    <a:pt x="629" y="488"/>
                  </a:lnTo>
                  <a:lnTo>
                    <a:pt x="620" y="499"/>
                  </a:lnTo>
                  <a:lnTo>
                    <a:pt x="601" y="521"/>
                  </a:lnTo>
                  <a:lnTo>
                    <a:pt x="582" y="540"/>
                  </a:lnTo>
                  <a:lnTo>
                    <a:pt x="576" y="547"/>
                  </a:lnTo>
                  <a:lnTo>
                    <a:pt x="569" y="554"/>
                  </a:lnTo>
                  <a:lnTo>
                    <a:pt x="566" y="559"/>
                  </a:lnTo>
                  <a:lnTo>
                    <a:pt x="565" y="564"/>
                  </a:lnTo>
                  <a:lnTo>
                    <a:pt x="565" y="568"/>
                  </a:lnTo>
                  <a:lnTo>
                    <a:pt x="566" y="572"/>
                  </a:lnTo>
                  <a:lnTo>
                    <a:pt x="568" y="574"/>
                  </a:lnTo>
                  <a:lnTo>
                    <a:pt x="571" y="577"/>
                  </a:lnTo>
                  <a:lnTo>
                    <a:pt x="578" y="584"/>
                  </a:lnTo>
                  <a:lnTo>
                    <a:pt x="585" y="589"/>
                  </a:lnTo>
                  <a:lnTo>
                    <a:pt x="587" y="593"/>
                  </a:lnTo>
                  <a:lnTo>
                    <a:pt x="590" y="596"/>
                  </a:lnTo>
                  <a:lnTo>
                    <a:pt x="591" y="599"/>
                  </a:lnTo>
                  <a:lnTo>
                    <a:pt x="592" y="602"/>
                  </a:lnTo>
                  <a:lnTo>
                    <a:pt x="592" y="607"/>
                  </a:lnTo>
                  <a:lnTo>
                    <a:pt x="590" y="611"/>
                  </a:lnTo>
                  <a:lnTo>
                    <a:pt x="588" y="616"/>
                  </a:lnTo>
                  <a:lnTo>
                    <a:pt x="583" y="621"/>
                  </a:lnTo>
                  <a:lnTo>
                    <a:pt x="572" y="631"/>
                  </a:lnTo>
                  <a:lnTo>
                    <a:pt x="563" y="639"/>
                  </a:lnTo>
                  <a:lnTo>
                    <a:pt x="553" y="645"/>
                  </a:lnTo>
                  <a:lnTo>
                    <a:pt x="544" y="651"/>
                  </a:lnTo>
                  <a:lnTo>
                    <a:pt x="531" y="657"/>
                  </a:lnTo>
                  <a:lnTo>
                    <a:pt x="526" y="659"/>
                  </a:lnTo>
                  <a:lnTo>
                    <a:pt x="526" y="667"/>
                  </a:lnTo>
                  <a:lnTo>
                    <a:pt x="525" y="676"/>
                  </a:lnTo>
                  <a:lnTo>
                    <a:pt x="524" y="683"/>
                  </a:lnTo>
                  <a:lnTo>
                    <a:pt x="522" y="690"/>
                  </a:lnTo>
                  <a:lnTo>
                    <a:pt x="517" y="703"/>
                  </a:lnTo>
                  <a:lnTo>
                    <a:pt x="511" y="714"/>
                  </a:lnTo>
                  <a:lnTo>
                    <a:pt x="504" y="722"/>
                  </a:lnTo>
                  <a:lnTo>
                    <a:pt x="495" y="730"/>
                  </a:lnTo>
                  <a:lnTo>
                    <a:pt x="487" y="737"/>
                  </a:lnTo>
                  <a:lnTo>
                    <a:pt x="477" y="742"/>
                  </a:lnTo>
                  <a:lnTo>
                    <a:pt x="467" y="746"/>
                  </a:lnTo>
                  <a:lnTo>
                    <a:pt x="457" y="749"/>
                  </a:lnTo>
                  <a:lnTo>
                    <a:pt x="447" y="751"/>
                  </a:lnTo>
                  <a:lnTo>
                    <a:pt x="438" y="752"/>
                  </a:lnTo>
                  <a:lnTo>
                    <a:pt x="423" y="753"/>
                  </a:lnTo>
                  <a:lnTo>
                    <a:pt x="413" y="753"/>
                  </a:lnTo>
                  <a:lnTo>
                    <a:pt x="409" y="753"/>
                  </a:lnTo>
                  <a:lnTo>
                    <a:pt x="405" y="750"/>
                  </a:lnTo>
                  <a:lnTo>
                    <a:pt x="401" y="747"/>
                  </a:lnTo>
                  <a:lnTo>
                    <a:pt x="396" y="741"/>
                  </a:lnTo>
                  <a:lnTo>
                    <a:pt x="386" y="729"/>
                  </a:lnTo>
                  <a:lnTo>
                    <a:pt x="378" y="714"/>
                  </a:lnTo>
                  <a:lnTo>
                    <a:pt x="369" y="697"/>
                  </a:lnTo>
                  <a:lnTo>
                    <a:pt x="362" y="682"/>
                  </a:lnTo>
                  <a:lnTo>
                    <a:pt x="358" y="668"/>
                  </a:lnTo>
                  <a:lnTo>
                    <a:pt x="356" y="659"/>
                  </a:lnTo>
                  <a:lnTo>
                    <a:pt x="357" y="652"/>
                  </a:lnTo>
                  <a:lnTo>
                    <a:pt x="359" y="645"/>
                  </a:lnTo>
                  <a:lnTo>
                    <a:pt x="362" y="638"/>
                  </a:lnTo>
                  <a:lnTo>
                    <a:pt x="365" y="631"/>
                  </a:lnTo>
                  <a:lnTo>
                    <a:pt x="369" y="623"/>
                  </a:lnTo>
                  <a:lnTo>
                    <a:pt x="372" y="617"/>
                  </a:lnTo>
                  <a:lnTo>
                    <a:pt x="374" y="609"/>
                  </a:lnTo>
                  <a:lnTo>
                    <a:pt x="375" y="602"/>
                  </a:lnTo>
                  <a:lnTo>
                    <a:pt x="373" y="595"/>
                  </a:lnTo>
                  <a:lnTo>
                    <a:pt x="369" y="586"/>
                  </a:lnTo>
                  <a:lnTo>
                    <a:pt x="363" y="576"/>
                  </a:lnTo>
                  <a:lnTo>
                    <a:pt x="356" y="567"/>
                  </a:lnTo>
                  <a:lnTo>
                    <a:pt x="342" y="552"/>
                  </a:lnTo>
                  <a:lnTo>
                    <a:pt x="337" y="545"/>
                  </a:lnTo>
                  <a:lnTo>
                    <a:pt x="336" y="532"/>
                  </a:lnTo>
                  <a:lnTo>
                    <a:pt x="335" y="521"/>
                  </a:lnTo>
                  <a:lnTo>
                    <a:pt x="331" y="512"/>
                  </a:lnTo>
                  <a:lnTo>
                    <a:pt x="327" y="504"/>
                  </a:lnTo>
                  <a:lnTo>
                    <a:pt x="323" y="499"/>
                  </a:lnTo>
                  <a:lnTo>
                    <a:pt x="316" y="495"/>
                  </a:lnTo>
                  <a:lnTo>
                    <a:pt x="309" y="491"/>
                  </a:lnTo>
                  <a:lnTo>
                    <a:pt x="302" y="489"/>
                  </a:lnTo>
                  <a:lnTo>
                    <a:pt x="293" y="487"/>
                  </a:lnTo>
                  <a:lnTo>
                    <a:pt x="284" y="487"/>
                  </a:lnTo>
                  <a:lnTo>
                    <a:pt x="275" y="487"/>
                  </a:lnTo>
                  <a:lnTo>
                    <a:pt x="265" y="487"/>
                  </a:lnTo>
                  <a:lnTo>
                    <a:pt x="244" y="488"/>
                  </a:lnTo>
                  <a:lnTo>
                    <a:pt x="223" y="489"/>
                  </a:lnTo>
                  <a:lnTo>
                    <a:pt x="214" y="488"/>
                  </a:lnTo>
                  <a:lnTo>
                    <a:pt x="205" y="486"/>
                  </a:lnTo>
                  <a:lnTo>
                    <a:pt x="197" y="481"/>
                  </a:lnTo>
                  <a:lnTo>
                    <a:pt x="190" y="477"/>
                  </a:lnTo>
                  <a:lnTo>
                    <a:pt x="185" y="471"/>
                  </a:lnTo>
                  <a:lnTo>
                    <a:pt x="180" y="465"/>
                  </a:lnTo>
                  <a:lnTo>
                    <a:pt x="177" y="458"/>
                  </a:lnTo>
                  <a:lnTo>
                    <a:pt x="174" y="450"/>
                  </a:lnTo>
                  <a:lnTo>
                    <a:pt x="169" y="437"/>
                  </a:lnTo>
                  <a:lnTo>
                    <a:pt x="167" y="425"/>
                  </a:lnTo>
                  <a:lnTo>
                    <a:pt x="167" y="416"/>
                  </a:lnTo>
                  <a:lnTo>
                    <a:pt x="166" y="413"/>
                  </a:lnTo>
                  <a:lnTo>
                    <a:pt x="167" y="408"/>
                  </a:lnTo>
                  <a:lnTo>
                    <a:pt x="168" y="392"/>
                  </a:lnTo>
                  <a:lnTo>
                    <a:pt x="169" y="381"/>
                  </a:lnTo>
                  <a:lnTo>
                    <a:pt x="172" y="370"/>
                  </a:lnTo>
                  <a:lnTo>
                    <a:pt x="175" y="357"/>
                  </a:lnTo>
                  <a:lnTo>
                    <a:pt x="178" y="344"/>
                  </a:lnTo>
                  <a:lnTo>
                    <a:pt x="184" y="330"/>
                  </a:lnTo>
                  <a:lnTo>
                    <a:pt x="189" y="317"/>
                  </a:lnTo>
                  <a:lnTo>
                    <a:pt x="197" y="305"/>
                  </a:lnTo>
                  <a:lnTo>
                    <a:pt x="207" y="293"/>
                  </a:lnTo>
                  <a:lnTo>
                    <a:pt x="211" y="288"/>
                  </a:lnTo>
                  <a:lnTo>
                    <a:pt x="218" y="282"/>
                  </a:lnTo>
                  <a:lnTo>
                    <a:pt x="223" y="278"/>
                  </a:lnTo>
                  <a:lnTo>
                    <a:pt x="230" y="273"/>
                  </a:lnTo>
                  <a:lnTo>
                    <a:pt x="237" y="270"/>
                  </a:lnTo>
                  <a:lnTo>
                    <a:pt x="244" y="267"/>
                  </a:lnTo>
                  <a:lnTo>
                    <a:pt x="253" y="263"/>
                  </a:lnTo>
                  <a:lnTo>
                    <a:pt x="261" y="261"/>
                  </a:lnTo>
                  <a:lnTo>
                    <a:pt x="277" y="259"/>
                  </a:lnTo>
                  <a:lnTo>
                    <a:pt x="293" y="257"/>
                  </a:lnTo>
                  <a:lnTo>
                    <a:pt x="305" y="256"/>
                  </a:lnTo>
                  <a:lnTo>
                    <a:pt x="316" y="257"/>
                  </a:lnTo>
                  <a:lnTo>
                    <a:pt x="325" y="258"/>
                  </a:lnTo>
                  <a:lnTo>
                    <a:pt x="332" y="259"/>
                  </a:lnTo>
                  <a:lnTo>
                    <a:pt x="339" y="261"/>
                  </a:lnTo>
                  <a:lnTo>
                    <a:pt x="345" y="263"/>
                  </a:lnTo>
                  <a:lnTo>
                    <a:pt x="348" y="267"/>
                  </a:lnTo>
                  <a:lnTo>
                    <a:pt x="351" y="269"/>
                  </a:lnTo>
                  <a:lnTo>
                    <a:pt x="353" y="272"/>
                  </a:lnTo>
                  <a:lnTo>
                    <a:pt x="354" y="274"/>
                  </a:lnTo>
                  <a:lnTo>
                    <a:pt x="356" y="279"/>
                  </a:lnTo>
                  <a:lnTo>
                    <a:pt x="356" y="280"/>
                  </a:lnTo>
                  <a:lnTo>
                    <a:pt x="363" y="286"/>
                  </a:lnTo>
                  <a:lnTo>
                    <a:pt x="372" y="291"/>
                  </a:lnTo>
                  <a:lnTo>
                    <a:pt x="381" y="294"/>
                  </a:lnTo>
                  <a:lnTo>
                    <a:pt x="390" y="296"/>
                  </a:lnTo>
                  <a:lnTo>
                    <a:pt x="401" y="297"/>
                  </a:lnTo>
                  <a:lnTo>
                    <a:pt x="411" y="297"/>
                  </a:lnTo>
                  <a:lnTo>
                    <a:pt x="421" y="296"/>
                  </a:lnTo>
                  <a:lnTo>
                    <a:pt x="432" y="294"/>
                  </a:lnTo>
                  <a:lnTo>
                    <a:pt x="473" y="285"/>
                  </a:lnTo>
                  <a:lnTo>
                    <a:pt x="507" y="280"/>
                  </a:lnTo>
                  <a:lnTo>
                    <a:pt x="510" y="260"/>
                  </a:lnTo>
                  <a:lnTo>
                    <a:pt x="512" y="216"/>
                  </a:lnTo>
                  <a:lnTo>
                    <a:pt x="512" y="205"/>
                  </a:lnTo>
                  <a:lnTo>
                    <a:pt x="511" y="194"/>
                  </a:lnTo>
                  <a:lnTo>
                    <a:pt x="510" y="185"/>
                  </a:lnTo>
                  <a:lnTo>
                    <a:pt x="507" y="176"/>
                  </a:lnTo>
                  <a:lnTo>
                    <a:pt x="504" y="170"/>
                  </a:lnTo>
                  <a:lnTo>
                    <a:pt x="500" y="166"/>
                  </a:lnTo>
                  <a:lnTo>
                    <a:pt x="498" y="165"/>
                  </a:lnTo>
                  <a:lnTo>
                    <a:pt x="495" y="165"/>
                  </a:lnTo>
                  <a:lnTo>
                    <a:pt x="492" y="165"/>
                  </a:lnTo>
                  <a:lnTo>
                    <a:pt x="489" y="166"/>
                  </a:lnTo>
                  <a:lnTo>
                    <a:pt x="481" y="170"/>
                  </a:lnTo>
                  <a:lnTo>
                    <a:pt x="474" y="172"/>
                  </a:lnTo>
                  <a:lnTo>
                    <a:pt x="468" y="174"/>
                  </a:lnTo>
                  <a:lnTo>
                    <a:pt x="461" y="175"/>
                  </a:lnTo>
                  <a:lnTo>
                    <a:pt x="455" y="175"/>
                  </a:lnTo>
                  <a:lnTo>
                    <a:pt x="449" y="174"/>
                  </a:lnTo>
                  <a:lnTo>
                    <a:pt x="444" y="173"/>
                  </a:lnTo>
                  <a:lnTo>
                    <a:pt x="438" y="171"/>
                  </a:lnTo>
                  <a:lnTo>
                    <a:pt x="433" y="168"/>
                  </a:lnTo>
                  <a:lnTo>
                    <a:pt x="428" y="164"/>
                  </a:lnTo>
                  <a:lnTo>
                    <a:pt x="425" y="160"/>
                  </a:lnTo>
                  <a:lnTo>
                    <a:pt x="421" y="155"/>
                  </a:lnTo>
                  <a:lnTo>
                    <a:pt x="418" y="150"/>
                  </a:lnTo>
                  <a:lnTo>
                    <a:pt x="416" y="143"/>
                  </a:lnTo>
                  <a:lnTo>
                    <a:pt x="414" y="137"/>
                  </a:lnTo>
                  <a:lnTo>
                    <a:pt x="413" y="129"/>
                  </a:lnTo>
                  <a:lnTo>
                    <a:pt x="413" y="124"/>
                  </a:lnTo>
                  <a:lnTo>
                    <a:pt x="414" y="118"/>
                  </a:lnTo>
                  <a:lnTo>
                    <a:pt x="415" y="112"/>
                  </a:lnTo>
                  <a:lnTo>
                    <a:pt x="418" y="108"/>
                  </a:lnTo>
                  <a:lnTo>
                    <a:pt x="422" y="103"/>
                  </a:lnTo>
                  <a:lnTo>
                    <a:pt x="425" y="98"/>
                  </a:lnTo>
                  <a:lnTo>
                    <a:pt x="430" y="93"/>
                  </a:lnTo>
                  <a:lnTo>
                    <a:pt x="436" y="88"/>
                  </a:lnTo>
                  <a:lnTo>
                    <a:pt x="448" y="79"/>
                  </a:lnTo>
                  <a:lnTo>
                    <a:pt x="462" y="72"/>
                  </a:lnTo>
                  <a:lnTo>
                    <a:pt x="477" y="64"/>
                  </a:lnTo>
                  <a:lnTo>
                    <a:pt x="493" y="57"/>
                  </a:lnTo>
                  <a:lnTo>
                    <a:pt x="510" y="51"/>
                  </a:lnTo>
                  <a:lnTo>
                    <a:pt x="526" y="45"/>
                  </a:lnTo>
                  <a:lnTo>
                    <a:pt x="543" y="41"/>
                  </a:lnTo>
                  <a:lnTo>
                    <a:pt x="558" y="38"/>
                  </a:lnTo>
                  <a:lnTo>
                    <a:pt x="583" y="32"/>
                  </a:lnTo>
                  <a:lnTo>
                    <a:pt x="601" y="30"/>
                  </a:lnTo>
                  <a:lnTo>
                    <a:pt x="608" y="31"/>
                  </a:lnTo>
                  <a:lnTo>
                    <a:pt x="614" y="31"/>
                  </a:lnTo>
                  <a:lnTo>
                    <a:pt x="594" y="24"/>
                  </a:lnTo>
                  <a:lnTo>
                    <a:pt x="575" y="18"/>
                  </a:lnTo>
                  <a:lnTo>
                    <a:pt x="555" y="12"/>
                  </a:lnTo>
                  <a:lnTo>
                    <a:pt x="535" y="8"/>
                  </a:lnTo>
                  <a:lnTo>
                    <a:pt x="514" y="5"/>
                  </a:lnTo>
                  <a:lnTo>
                    <a:pt x="493" y="2"/>
                  </a:lnTo>
                  <a:lnTo>
                    <a:pt x="472" y="1"/>
                  </a:lnTo>
                  <a:lnTo>
                    <a:pt x="450" y="0"/>
                  </a:lnTo>
                  <a:lnTo>
                    <a:pt x="427" y="1"/>
                  </a:lnTo>
                  <a:lnTo>
                    <a:pt x="405" y="2"/>
                  </a:lnTo>
                  <a:lnTo>
                    <a:pt x="382" y="6"/>
                  </a:lnTo>
                  <a:lnTo>
                    <a:pt x="360" y="9"/>
                  </a:lnTo>
                  <a:lnTo>
                    <a:pt x="338" y="15"/>
                  </a:lnTo>
                  <a:lnTo>
                    <a:pt x="317" y="21"/>
                  </a:lnTo>
                  <a:lnTo>
                    <a:pt x="296" y="28"/>
                  </a:lnTo>
                  <a:lnTo>
                    <a:pt x="275" y="35"/>
                  </a:lnTo>
                  <a:lnTo>
                    <a:pt x="255" y="44"/>
                  </a:lnTo>
                  <a:lnTo>
                    <a:pt x="236" y="55"/>
                  </a:lnTo>
                  <a:lnTo>
                    <a:pt x="217" y="65"/>
                  </a:lnTo>
                  <a:lnTo>
                    <a:pt x="199" y="77"/>
                  </a:lnTo>
                  <a:lnTo>
                    <a:pt x="182" y="89"/>
                  </a:lnTo>
                  <a:lnTo>
                    <a:pt x="164" y="104"/>
                  </a:lnTo>
                  <a:lnTo>
                    <a:pt x="147" y="118"/>
                  </a:lnTo>
                  <a:lnTo>
                    <a:pt x="132" y="132"/>
                  </a:lnTo>
                  <a:lnTo>
                    <a:pt x="118" y="148"/>
                  </a:lnTo>
                  <a:lnTo>
                    <a:pt x="103" y="164"/>
                  </a:lnTo>
                  <a:lnTo>
                    <a:pt x="90" y="182"/>
                  </a:lnTo>
                  <a:lnTo>
                    <a:pt x="77" y="199"/>
                  </a:lnTo>
                  <a:lnTo>
                    <a:pt x="65" y="217"/>
                  </a:lnTo>
                  <a:lnTo>
                    <a:pt x="55" y="236"/>
                  </a:lnTo>
                  <a:lnTo>
                    <a:pt x="45" y="256"/>
                  </a:lnTo>
                  <a:lnTo>
                    <a:pt x="35" y="275"/>
                  </a:lnTo>
                  <a:lnTo>
                    <a:pt x="27" y="296"/>
                  </a:lnTo>
                  <a:lnTo>
                    <a:pt x="21" y="317"/>
                  </a:lnTo>
                  <a:lnTo>
                    <a:pt x="14" y="338"/>
                  </a:lnTo>
                  <a:lnTo>
                    <a:pt x="9" y="360"/>
                  </a:lnTo>
                  <a:lnTo>
                    <a:pt x="5" y="382"/>
                  </a:lnTo>
                  <a:lnTo>
                    <a:pt x="2" y="404"/>
                  </a:lnTo>
                  <a:lnTo>
                    <a:pt x="1" y="427"/>
                  </a:lnTo>
                  <a:lnTo>
                    <a:pt x="0" y="450"/>
                  </a:lnTo>
                  <a:lnTo>
                    <a:pt x="1" y="474"/>
                  </a:lnTo>
                  <a:lnTo>
                    <a:pt x="2" y="497"/>
                  </a:lnTo>
                  <a:lnTo>
                    <a:pt x="5" y="519"/>
                  </a:lnTo>
                  <a:lnTo>
                    <a:pt x="10" y="542"/>
                  </a:lnTo>
                  <a:lnTo>
                    <a:pt x="14" y="563"/>
                  </a:lnTo>
                  <a:lnTo>
                    <a:pt x="21" y="585"/>
                  </a:lnTo>
                  <a:lnTo>
                    <a:pt x="27" y="606"/>
                  </a:lnTo>
                  <a:lnTo>
                    <a:pt x="35" y="626"/>
                  </a:lnTo>
                  <a:lnTo>
                    <a:pt x="45" y="645"/>
                  </a:lnTo>
                  <a:lnTo>
                    <a:pt x="55" y="665"/>
                  </a:lnTo>
                  <a:lnTo>
                    <a:pt x="65" y="684"/>
                  </a:lnTo>
                  <a:lnTo>
                    <a:pt x="77" y="703"/>
                  </a:lnTo>
                  <a:lnTo>
                    <a:pt x="90" y="720"/>
                  </a:lnTo>
                  <a:lnTo>
                    <a:pt x="103" y="737"/>
                  </a:lnTo>
                  <a:lnTo>
                    <a:pt x="118" y="753"/>
                  </a:lnTo>
                  <a:lnTo>
                    <a:pt x="132" y="769"/>
                  </a:lnTo>
                  <a:lnTo>
                    <a:pt x="147" y="784"/>
                  </a:lnTo>
                  <a:lnTo>
                    <a:pt x="164" y="798"/>
                  </a:lnTo>
                  <a:lnTo>
                    <a:pt x="182" y="812"/>
                  </a:lnTo>
                  <a:lnTo>
                    <a:pt x="199" y="824"/>
                  </a:lnTo>
                  <a:lnTo>
                    <a:pt x="217" y="836"/>
                  </a:lnTo>
                  <a:lnTo>
                    <a:pt x="236" y="847"/>
                  </a:lnTo>
                  <a:lnTo>
                    <a:pt x="255" y="857"/>
                  </a:lnTo>
                  <a:lnTo>
                    <a:pt x="275" y="866"/>
                  </a:lnTo>
                  <a:lnTo>
                    <a:pt x="296" y="874"/>
                  </a:lnTo>
                  <a:lnTo>
                    <a:pt x="317" y="881"/>
                  </a:lnTo>
                  <a:lnTo>
                    <a:pt x="338" y="886"/>
                  </a:lnTo>
                  <a:lnTo>
                    <a:pt x="360" y="892"/>
                  </a:lnTo>
                  <a:lnTo>
                    <a:pt x="382" y="896"/>
                  </a:lnTo>
                  <a:lnTo>
                    <a:pt x="405" y="899"/>
                  </a:lnTo>
                  <a:lnTo>
                    <a:pt x="427" y="901"/>
                  </a:lnTo>
                  <a:lnTo>
                    <a:pt x="450" y="901"/>
                  </a:lnTo>
                  <a:lnTo>
                    <a:pt x="473" y="901"/>
                  </a:lnTo>
                  <a:lnTo>
                    <a:pt x="496" y="899"/>
                  </a:lnTo>
                  <a:lnTo>
                    <a:pt x="520" y="896"/>
                  </a:lnTo>
                  <a:lnTo>
                    <a:pt x="542" y="892"/>
                  </a:lnTo>
                  <a:lnTo>
                    <a:pt x="563" y="886"/>
                  </a:lnTo>
                  <a:lnTo>
                    <a:pt x="585" y="881"/>
                  </a:lnTo>
                  <a:lnTo>
                    <a:pt x="605" y="874"/>
                  </a:lnTo>
                  <a:lnTo>
                    <a:pt x="625" y="866"/>
                  </a:lnTo>
                  <a:lnTo>
                    <a:pt x="646" y="857"/>
                  </a:lnTo>
                  <a:lnTo>
                    <a:pt x="665" y="847"/>
                  </a:lnTo>
                  <a:lnTo>
                    <a:pt x="684" y="836"/>
                  </a:lnTo>
                  <a:lnTo>
                    <a:pt x="702" y="824"/>
                  </a:lnTo>
                  <a:lnTo>
                    <a:pt x="720" y="812"/>
                  </a:lnTo>
                  <a:lnTo>
                    <a:pt x="737" y="798"/>
                  </a:lnTo>
                  <a:lnTo>
                    <a:pt x="753" y="784"/>
                  </a:lnTo>
                  <a:lnTo>
                    <a:pt x="768" y="769"/>
                  </a:lnTo>
                  <a:lnTo>
                    <a:pt x="784" y="753"/>
                  </a:lnTo>
                  <a:lnTo>
                    <a:pt x="798" y="737"/>
                  </a:lnTo>
                  <a:lnTo>
                    <a:pt x="811" y="720"/>
                  </a:lnTo>
                  <a:lnTo>
                    <a:pt x="823" y="703"/>
                  </a:lnTo>
                  <a:lnTo>
                    <a:pt x="836" y="684"/>
                  </a:lnTo>
                  <a:lnTo>
                    <a:pt x="847" y="665"/>
                  </a:lnTo>
                  <a:lnTo>
                    <a:pt x="857" y="645"/>
                  </a:lnTo>
                  <a:lnTo>
                    <a:pt x="865" y="626"/>
                  </a:lnTo>
                  <a:lnTo>
                    <a:pt x="874" y="606"/>
                  </a:lnTo>
                  <a:lnTo>
                    <a:pt x="881" y="585"/>
                  </a:lnTo>
                  <a:lnTo>
                    <a:pt x="887" y="563"/>
                  </a:lnTo>
                  <a:lnTo>
                    <a:pt x="892" y="542"/>
                  </a:lnTo>
                  <a:lnTo>
                    <a:pt x="896" y="519"/>
                  </a:lnTo>
                  <a:lnTo>
                    <a:pt x="898" y="497"/>
                  </a:lnTo>
                  <a:lnTo>
                    <a:pt x="901" y="474"/>
                  </a:lnTo>
                  <a:lnTo>
                    <a:pt x="901" y="450"/>
                  </a:lnTo>
                  <a:lnTo>
                    <a:pt x="901" y="428"/>
                  </a:lnTo>
                  <a:lnTo>
                    <a:pt x="899" y="406"/>
                  </a:lnTo>
                  <a:lnTo>
                    <a:pt x="896" y="386"/>
                  </a:lnTo>
                  <a:lnTo>
                    <a:pt x="893" y="365"/>
                  </a:lnTo>
                  <a:lnTo>
                    <a:pt x="888" y="344"/>
                  </a:lnTo>
                  <a:lnTo>
                    <a:pt x="883" y="323"/>
                  </a:lnTo>
                  <a:lnTo>
                    <a:pt x="876" y="303"/>
                  </a:lnTo>
                  <a:lnTo>
                    <a:pt x="869" y="283"/>
                  </a:lnTo>
                  <a:lnTo>
                    <a:pt x="860" y="264"/>
                  </a:lnTo>
                  <a:lnTo>
                    <a:pt x="851" y="246"/>
                  </a:lnTo>
                  <a:lnTo>
                    <a:pt x="841" y="227"/>
                  </a:lnTo>
                  <a:lnTo>
                    <a:pt x="830" y="209"/>
                  </a:lnTo>
                  <a:lnTo>
                    <a:pt x="819" y="192"/>
                  </a:lnTo>
                  <a:lnTo>
                    <a:pt x="807" y="175"/>
                  </a:lnTo>
                  <a:lnTo>
                    <a:pt x="794" y="160"/>
                  </a:lnTo>
                  <a:lnTo>
                    <a:pt x="781" y="144"/>
                  </a:lnTo>
                  <a:lnTo>
                    <a:pt x="781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2">
              <a:extLst>
                <a:ext uri="{FF2B5EF4-FFF2-40B4-BE49-F238E27FC236}">
                  <a16:creationId xmlns:a16="http://schemas.microsoft.com/office/drawing/2014/main" id="{445CF568-8041-4828-8801-AFFCD5EF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275" y="2192336"/>
              <a:ext cx="497304" cy="323073"/>
            </a:xfrm>
            <a:custGeom>
              <a:avLst/>
              <a:gdLst>
                <a:gd name="T0" fmla="*/ 843 w 903"/>
                <a:gd name="T1" fmla="*/ 572 h 602"/>
                <a:gd name="T2" fmla="*/ 843 w 903"/>
                <a:gd name="T3" fmla="*/ 12 h 602"/>
                <a:gd name="T4" fmla="*/ 840 w 903"/>
                <a:gd name="T5" fmla="*/ 7 h 602"/>
                <a:gd name="T6" fmla="*/ 836 w 903"/>
                <a:gd name="T7" fmla="*/ 3 h 602"/>
                <a:gd name="T8" fmla="*/ 831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7 w 903"/>
                <a:gd name="T15" fmla="*/ 5 h 602"/>
                <a:gd name="T16" fmla="*/ 694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1 w 903"/>
                <a:gd name="T23" fmla="*/ 283 h 602"/>
                <a:gd name="T24" fmla="*/ 629 w 903"/>
                <a:gd name="T25" fmla="*/ 277 h 602"/>
                <a:gd name="T26" fmla="*/ 626 w 903"/>
                <a:gd name="T27" fmla="*/ 274 h 602"/>
                <a:gd name="T28" fmla="*/ 621 w 903"/>
                <a:gd name="T29" fmla="*/ 271 h 602"/>
                <a:gd name="T30" fmla="*/ 496 w 903"/>
                <a:gd name="T31" fmla="*/ 271 h 602"/>
                <a:gd name="T32" fmla="*/ 491 w 903"/>
                <a:gd name="T33" fmla="*/ 272 h 602"/>
                <a:gd name="T34" fmla="*/ 487 w 903"/>
                <a:gd name="T35" fmla="*/ 275 h 602"/>
                <a:gd name="T36" fmla="*/ 482 w 903"/>
                <a:gd name="T37" fmla="*/ 281 h 602"/>
                <a:gd name="T38" fmla="*/ 481 w 903"/>
                <a:gd name="T39" fmla="*/ 286 h 602"/>
                <a:gd name="T40" fmla="*/ 421 w 903"/>
                <a:gd name="T41" fmla="*/ 572 h 602"/>
                <a:gd name="T42" fmla="*/ 421 w 903"/>
                <a:gd name="T43" fmla="*/ 193 h 602"/>
                <a:gd name="T44" fmla="*/ 419 w 903"/>
                <a:gd name="T45" fmla="*/ 187 h 602"/>
                <a:gd name="T46" fmla="*/ 415 w 903"/>
                <a:gd name="T47" fmla="*/ 183 h 602"/>
                <a:gd name="T48" fmla="*/ 409 w 903"/>
                <a:gd name="T49" fmla="*/ 181 h 602"/>
                <a:gd name="T50" fmla="*/ 286 w 903"/>
                <a:gd name="T51" fmla="*/ 181 h 602"/>
                <a:gd name="T52" fmla="*/ 280 w 903"/>
                <a:gd name="T53" fmla="*/ 182 h 602"/>
                <a:gd name="T54" fmla="*/ 275 w 903"/>
                <a:gd name="T55" fmla="*/ 185 h 602"/>
                <a:gd name="T56" fmla="*/ 272 w 903"/>
                <a:gd name="T57" fmla="*/ 190 h 602"/>
                <a:gd name="T58" fmla="*/ 271 w 903"/>
                <a:gd name="T59" fmla="*/ 196 h 602"/>
                <a:gd name="T60" fmla="*/ 211 w 903"/>
                <a:gd name="T61" fmla="*/ 572 h 602"/>
                <a:gd name="T62" fmla="*/ 210 w 903"/>
                <a:gd name="T63" fmla="*/ 404 h 602"/>
                <a:gd name="T64" fmla="*/ 208 w 903"/>
                <a:gd name="T65" fmla="*/ 399 h 602"/>
                <a:gd name="T66" fmla="*/ 204 w 903"/>
                <a:gd name="T67" fmla="*/ 394 h 602"/>
                <a:gd name="T68" fmla="*/ 199 w 903"/>
                <a:gd name="T69" fmla="*/ 392 h 602"/>
                <a:gd name="T70" fmla="*/ 75 w 903"/>
                <a:gd name="T71" fmla="*/ 391 h 602"/>
                <a:gd name="T72" fmla="*/ 69 w 903"/>
                <a:gd name="T73" fmla="*/ 392 h 602"/>
                <a:gd name="T74" fmla="*/ 65 w 903"/>
                <a:gd name="T75" fmla="*/ 396 h 602"/>
                <a:gd name="T76" fmla="*/ 62 w 903"/>
                <a:gd name="T77" fmla="*/ 401 h 602"/>
                <a:gd name="T78" fmla="*/ 60 w 903"/>
                <a:gd name="T79" fmla="*/ 406 h 602"/>
                <a:gd name="T80" fmla="*/ 15 w 903"/>
                <a:gd name="T81" fmla="*/ 572 h 602"/>
                <a:gd name="T82" fmla="*/ 9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9 w 903"/>
                <a:gd name="T95" fmla="*/ 601 h 602"/>
                <a:gd name="T96" fmla="*/ 15 w 903"/>
                <a:gd name="T97" fmla="*/ 602 h 602"/>
                <a:gd name="T98" fmla="*/ 196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1 w 903"/>
                <a:gd name="T111" fmla="*/ 596 h 602"/>
                <a:gd name="T112" fmla="*/ 903 w 903"/>
                <a:gd name="T113" fmla="*/ 591 h 602"/>
                <a:gd name="T114" fmla="*/ 903 w 903"/>
                <a:gd name="T115" fmla="*/ 584 h 602"/>
                <a:gd name="T116" fmla="*/ 901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2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1" y="283"/>
                  </a:lnTo>
                  <a:lnTo>
                    <a:pt x="631" y="281"/>
                  </a:lnTo>
                  <a:lnTo>
                    <a:pt x="629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2" y="281"/>
                  </a:lnTo>
                  <a:lnTo>
                    <a:pt x="482" y="283"/>
                  </a:lnTo>
                  <a:lnTo>
                    <a:pt x="481" y="28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0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0" y="404"/>
                  </a:lnTo>
                  <a:lnTo>
                    <a:pt x="210" y="401"/>
                  </a:lnTo>
                  <a:lnTo>
                    <a:pt x="208" y="399"/>
                  </a:lnTo>
                  <a:lnTo>
                    <a:pt x="207" y="396"/>
                  </a:lnTo>
                  <a:lnTo>
                    <a:pt x="204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5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0" y="406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1" y="572"/>
                  </a:lnTo>
                  <a:lnTo>
                    <a:pt x="9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3" y="579"/>
                  </a:lnTo>
                  <a:lnTo>
                    <a:pt x="1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1" y="593"/>
                  </a:lnTo>
                  <a:lnTo>
                    <a:pt x="3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9" y="601"/>
                  </a:lnTo>
                  <a:lnTo>
                    <a:pt x="11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3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FC18301-4590-4FC5-89AA-CBBB04ABD1FC}"/>
                </a:ext>
              </a:extLst>
            </p:cNvPr>
            <p:cNvGrpSpPr/>
            <p:nvPr/>
          </p:nvGrpSpPr>
          <p:grpSpPr>
            <a:xfrm>
              <a:off x="9527749" y="2220227"/>
              <a:ext cx="418367" cy="364910"/>
              <a:chOff x="9312275" y="5386388"/>
              <a:chExt cx="285750" cy="249238"/>
            </a:xfrm>
            <a:solidFill>
              <a:schemeClr val="bg1"/>
            </a:solidFill>
          </p:grpSpPr>
          <p:sp>
            <p:nvSpPr>
              <p:cNvPr id="161" name="Freeform 3445">
                <a:extLst>
                  <a:ext uri="{FF2B5EF4-FFF2-40B4-BE49-F238E27FC236}">
                    <a16:creationId xmlns:a16="http://schemas.microsoft.com/office/drawing/2014/main" id="{FE3F3687-9239-4867-9FCB-3A61E40B8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2275" y="5386388"/>
                <a:ext cx="225425" cy="249238"/>
              </a:xfrm>
              <a:custGeom>
                <a:avLst/>
                <a:gdLst>
                  <a:gd name="T0" fmla="*/ 384 w 569"/>
                  <a:gd name="T1" fmla="*/ 376 h 628"/>
                  <a:gd name="T2" fmla="*/ 359 w 569"/>
                  <a:gd name="T3" fmla="*/ 309 h 628"/>
                  <a:gd name="T4" fmla="*/ 379 w 569"/>
                  <a:gd name="T5" fmla="*/ 290 h 628"/>
                  <a:gd name="T6" fmla="*/ 397 w 569"/>
                  <a:gd name="T7" fmla="*/ 253 h 628"/>
                  <a:gd name="T8" fmla="*/ 406 w 569"/>
                  <a:gd name="T9" fmla="*/ 213 h 628"/>
                  <a:gd name="T10" fmla="*/ 415 w 569"/>
                  <a:gd name="T11" fmla="*/ 203 h 628"/>
                  <a:gd name="T12" fmla="*/ 420 w 569"/>
                  <a:gd name="T13" fmla="*/ 184 h 628"/>
                  <a:gd name="T14" fmla="*/ 416 w 569"/>
                  <a:gd name="T15" fmla="*/ 154 h 628"/>
                  <a:gd name="T16" fmla="*/ 411 w 569"/>
                  <a:gd name="T17" fmla="*/ 123 h 628"/>
                  <a:gd name="T18" fmla="*/ 420 w 569"/>
                  <a:gd name="T19" fmla="*/ 78 h 628"/>
                  <a:gd name="T20" fmla="*/ 415 w 569"/>
                  <a:gd name="T21" fmla="*/ 46 h 628"/>
                  <a:gd name="T22" fmla="*/ 402 w 569"/>
                  <a:gd name="T23" fmla="*/ 28 h 628"/>
                  <a:gd name="T24" fmla="*/ 382 w 569"/>
                  <a:gd name="T25" fmla="*/ 15 h 628"/>
                  <a:gd name="T26" fmla="*/ 341 w 569"/>
                  <a:gd name="T27" fmla="*/ 3 h 628"/>
                  <a:gd name="T28" fmla="*/ 291 w 569"/>
                  <a:gd name="T29" fmla="*/ 1 h 628"/>
                  <a:gd name="T30" fmla="*/ 245 w 569"/>
                  <a:gd name="T31" fmla="*/ 10 h 628"/>
                  <a:gd name="T32" fmla="*/ 213 w 569"/>
                  <a:gd name="T33" fmla="*/ 27 h 628"/>
                  <a:gd name="T34" fmla="*/ 200 w 569"/>
                  <a:gd name="T35" fmla="*/ 42 h 628"/>
                  <a:gd name="T36" fmla="*/ 181 w 569"/>
                  <a:gd name="T37" fmla="*/ 44 h 628"/>
                  <a:gd name="T38" fmla="*/ 163 w 569"/>
                  <a:gd name="T39" fmla="*/ 56 h 628"/>
                  <a:gd name="T40" fmla="*/ 154 w 569"/>
                  <a:gd name="T41" fmla="*/ 86 h 628"/>
                  <a:gd name="T42" fmla="*/ 164 w 569"/>
                  <a:gd name="T43" fmla="*/ 139 h 628"/>
                  <a:gd name="T44" fmla="*/ 160 w 569"/>
                  <a:gd name="T45" fmla="*/ 141 h 628"/>
                  <a:gd name="T46" fmla="*/ 153 w 569"/>
                  <a:gd name="T47" fmla="*/ 154 h 628"/>
                  <a:gd name="T48" fmla="*/ 149 w 569"/>
                  <a:gd name="T49" fmla="*/ 184 h 628"/>
                  <a:gd name="T50" fmla="*/ 153 w 569"/>
                  <a:gd name="T51" fmla="*/ 202 h 628"/>
                  <a:gd name="T52" fmla="*/ 163 w 569"/>
                  <a:gd name="T53" fmla="*/ 213 h 628"/>
                  <a:gd name="T54" fmla="*/ 169 w 569"/>
                  <a:gd name="T55" fmla="*/ 236 h 628"/>
                  <a:gd name="T56" fmla="*/ 180 w 569"/>
                  <a:gd name="T57" fmla="*/ 268 h 628"/>
                  <a:gd name="T58" fmla="*/ 203 w 569"/>
                  <a:gd name="T59" fmla="*/ 299 h 628"/>
                  <a:gd name="T60" fmla="*/ 215 w 569"/>
                  <a:gd name="T61" fmla="*/ 367 h 628"/>
                  <a:gd name="T62" fmla="*/ 177 w 569"/>
                  <a:gd name="T63" fmla="*/ 381 h 628"/>
                  <a:gd name="T64" fmla="*/ 111 w 569"/>
                  <a:gd name="T65" fmla="*/ 404 h 628"/>
                  <a:gd name="T66" fmla="*/ 47 w 569"/>
                  <a:gd name="T67" fmla="*/ 434 h 628"/>
                  <a:gd name="T68" fmla="*/ 22 w 569"/>
                  <a:gd name="T69" fmla="*/ 456 h 628"/>
                  <a:gd name="T70" fmla="*/ 10 w 569"/>
                  <a:gd name="T71" fmla="*/ 487 h 628"/>
                  <a:gd name="T72" fmla="*/ 1 w 569"/>
                  <a:gd name="T73" fmla="*/ 557 h 628"/>
                  <a:gd name="T74" fmla="*/ 0 w 569"/>
                  <a:gd name="T75" fmla="*/ 620 h 628"/>
                  <a:gd name="T76" fmla="*/ 11 w 569"/>
                  <a:gd name="T77" fmla="*/ 628 h 628"/>
                  <a:gd name="T78" fmla="*/ 565 w 569"/>
                  <a:gd name="T79" fmla="*/ 624 h 628"/>
                  <a:gd name="T80" fmla="*/ 569 w 569"/>
                  <a:gd name="T81" fmla="*/ 597 h 628"/>
                  <a:gd name="T82" fmla="*/ 562 w 569"/>
                  <a:gd name="T83" fmla="*/ 510 h 628"/>
                  <a:gd name="T84" fmla="*/ 551 w 569"/>
                  <a:gd name="T85" fmla="*/ 461 h 628"/>
                  <a:gd name="T86" fmla="*/ 537 w 569"/>
                  <a:gd name="T87" fmla="*/ 444 h 628"/>
                  <a:gd name="T88" fmla="*/ 484 w 569"/>
                  <a:gd name="T89" fmla="*/ 413 h 628"/>
                  <a:gd name="T90" fmla="*/ 408 w 569"/>
                  <a:gd name="T91" fmla="*/ 385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9" h="628">
                    <a:moveTo>
                      <a:pt x="408" y="385"/>
                    </a:moveTo>
                    <a:lnTo>
                      <a:pt x="397" y="380"/>
                    </a:lnTo>
                    <a:lnTo>
                      <a:pt x="384" y="376"/>
                    </a:lnTo>
                    <a:lnTo>
                      <a:pt x="372" y="372"/>
                    </a:lnTo>
                    <a:lnTo>
                      <a:pt x="359" y="367"/>
                    </a:lnTo>
                    <a:lnTo>
                      <a:pt x="359" y="309"/>
                    </a:lnTo>
                    <a:lnTo>
                      <a:pt x="366" y="306"/>
                    </a:lnTo>
                    <a:lnTo>
                      <a:pt x="371" y="299"/>
                    </a:lnTo>
                    <a:lnTo>
                      <a:pt x="379" y="290"/>
                    </a:lnTo>
                    <a:lnTo>
                      <a:pt x="385" y="280"/>
                    </a:lnTo>
                    <a:lnTo>
                      <a:pt x="390" y="268"/>
                    </a:lnTo>
                    <a:lnTo>
                      <a:pt x="397" y="253"/>
                    </a:lnTo>
                    <a:lnTo>
                      <a:pt x="400" y="236"/>
                    </a:lnTo>
                    <a:lnTo>
                      <a:pt x="402" y="216"/>
                    </a:lnTo>
                    <a:lnTo>
                      <a:pt x="406" y="213"/>
                    </a:lnTo>
                    <a:lnTo>
                      <a:pt x="409" y="211"/>
                    </a:lnTo>
                    <a:lnTo>
                      <a:pt x="412" y="207"/>
                    </a:lnTo>
                    <a:lnTo>
                      <a:pt x="415" y="203"/>
                    </a:lnTo>
                    <a:lnTo>
                      <a:pt x="417" y="198"/>
                    </a:lnTo>
                    <a:lnTo>
                      <a:pt x="418" y="191"/>
                    </a:lnTo>
                    <a:lnTo>
                      <a:pt x="420" y="184"/>
                    </a:lnTo>
                    <a:lnTo>
                      <a:pt x="420" y="177"/>
                    </a:lnTo>
                    <a:lnTo>
                      <a:pt x="418" y="164"/>
                    </a:lnTo>
                    <a:lnTo>
                      <a:pt x="416" y="154"/>
                    </a:lnTo>
                    <a:lnTo>
                      <a:pt x="411" y="145"/>
                    </a:lnTo>
                    <a:lnTo>
                      <a:pt x="406" y="140"/>
                    </a:lnTo>
                    <a:lnTo>
                      <a:pt x="411" y="123"/>
                    </a:lnTo>
                    <a:lnTo>
                      <a:pt x="417" y="101"/>
                    </a:lnTo>
                    <a:lnTo>
                      <a:pt x="418" y="90"/>
                    </a:lnTo>
                    <a:lnTo>
                      <a:pt x="420" y="78"/>
                    </a:lnTo>
                    <a:lnTo>
                      <a:pt x="420" y="65"/>
                    </a:lnTo>
                    <a:lnTo>
                      <a:pt x="417" y="53"/>
                    </a:lnTo>
                    <a:lnTo>
                      <a:pt x="415" y="46"/>
                    </a:lnTo>
                    <a:lnTo>
                      <a:pt x="412" y="40"/>
                    </a:lnTo>
                    <a:lnTo>
                      <a:pt x="407" y="33"/>
                    </a:lnTo>
                    <a:lnTo>
                      <a:pt x="402" y="28"/>
                    </a:lnTo>
                    <a:lnTo>
                      <a:pt x="397" y="23"/>
                    </a:lnTo>
                    <a:lnTo>
                      <a:pt x="390" y="19"/>
                    </a:lnTo>
                    <a:lnTo>
                      <a:pt x="382" y="15"/>
                    </a:lnTo>
                    <a:lnTo>
                      <a:pt x="375" y="11"/>
                    </a:lnTo>
                    <a:lnTo>
                      <a:pt x="359" y="6"/>
                    </a:lnTo>
                    <a:lnTo>
                      <a:pt x="341" y="3"/>
                    </a:lnTo>
                    <a:lnTo>
                      <a:pt x="325" y="1"/>
                    </a:lnTo>
                    <a:lnTo>
                      <a:pt x="307" y="0"/>
                    </a:lnTo>
                    <a:lnTo>
                      <a:pt x="291" y="1"/>
                    </a:lnTo>
                    <a:lnTo>
                      <a:pt x="276" y="3"/>
                    </a:lnTo>
                    <a:lnTo>
                      <a:pt x="259" y="5"/>
                    </a:lnTo>
                    <a:lnTo>
                      <a:pt x="245" y="10"/>
                    </a:lnTo>
                    <a:lnTo>
                      <a:pt x="231" y="15"/>
                    </a:lnTo>
                    <a:lnTo>
                      <a:pt x="218" y="23"/>
                    </a:lnTo>
                    <a:lnTo>
                      <a:pt x="213" y="27"/>
                    </a:lnTo>
                    <a:lnTo>
                      <a:pt x="208" y="32"/>
                    </a:lnTo>
                    <a:lnTo>
                      <a:pt x="204" y="37"/>
                    </a:lnTo>
                    <a:lnTo>
                      <a:pt x="200" y="42"/>
                    </a:lnTo>
                    <a:lnTo>
                      <a:pt x="194" y="42"/>
                    </a:lnTo>
                    <a:lnTo>
                      <a:pt x="186" y="42"/>
                    </a:lnTo>
                    <a:lnTo>
                      <a:pt x="181" y="44"/>
                    </a:lnTo>
                    <a:lnTo>
                      <a:pt x="176" y="46"/>
                    </a:lnTo>
                    <a:lnTo>
                      <a:pt x="168" y="51"/>
                    </a:lnTo>
                    <a:lnTo>
                      <a:pt x="163" y="56"/>
                    </a:lnTo>
                    <a:lnTo>
                      <a:pt x="158" y="65"/>
                    </a:lnTo>
                    <a:lnTo>
                      <a:pt x="155" y="76"/>
                    </a:lnTo>
                    <a:lnTo>
                      <a:pt x="154" y="86"/>
                    </a:lnTo>
                    <a:lnTo>
                      <a:pt x="155" y="98"/>
                    </a:lnTo>
                    <a:lnTo>
                      <a:pt x="159" y="119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0" y="141"/>
                    </a:lnTo>
                    <a:lnTo>
                      <a:pt x="158" y="145"/>
                    </a:lnTo>
                    <a:lnTo>
                      <a:pt x="155" y="149"/>
                    </a:lnTo>
                    <a:lnTo>
                      <a:pt x="153" y="154"/>
                    </a:lnTo>
                    <a:lnTo>
                      <a:pt x="149" y="164"/>
                    </a:lnTo>
                    <a:lnTo>
                      <a:pt x="149" y="177"/>
                    </a:lnTo>
                    <a:lnTo>
                      <a:pt x="149" y="184"/>
                    </a:lnTo>
                    <a:lnTo>
                      <a:pt x="150" y="190"/>
                    </a:lnTo>
                    <a:lnTo>
                      <a:pt x="151" y="196"/>
                    </a:lnTo>
                    <a:lnTo>
                      <a:pt x="153" y="202"/>
                    </a:lnTo>
                    <a:lnTo>
                      <a:pt x="155" y="205"/>
                    </a:lnTo>
                    <a:lnTo>
                      <a:pt x="159" y="211"/>
                    </a:lnTo>
                    <a:lnTo>
                      <a:pt x="163" y="213"/>
                    </a:lnTo>
                    <a:lnTo>
                      <a:pt x="167" y="216"/>
                    </a:lnTo>
                    <a:lnTo>
                      <a:pt x="167" y="226"/>
                    </a:lnTo>
                    <a:lnTo>
                      <a:pt x="169" y="236"/>
                    </a:lnTo>
                    <a:lnTo>
                      <a:pt x="171" y="245"/>
                    </a:lnTo>
                    <a:lnTo>
                      <a:pt x="173" y="253"/>
                    </a:lnTo>
                    <a:lnTo>
                      <a:pt x="180" y="268"/>
                    </a:lnTo>
                    <a:lnTo>
                      <a:pt x="187" y="281"/>
                    </a:lnTo>
                    <a:lnTo>
                      <a:pt x="195" y="291"/>
                    </a:lnTo>
                    <a:lnTo>
                      <a:pt x="203" y="299"/>
                    </a:lnTo>
                    <a:lnTo>
                      <a:pt x="209" y="306"/>
                    </a:lnTo>
                    <a:lnTo>
                      <a:pt x="215" y="311"/>
                    </a:lnTo>
                    <a:lnTo>
                      <a:pt x="215" y="367"/>
                    </a:lnTo>
                    <a:lnTo>
                      <a:pt x="203" y="372"/>
                    </a:lnTo>
                    <a:lnTo>
                      <a:pt x="190" y="376"/>
                    </a:lnTo>
                    <a:lnTo>
                      <a:pt x="177" y="381"/>
                    </a:lnTo>
                    <a:lnTo>
                      <a:pt x="164" y="385"/>
                    </a:lnTo>
                    <a:lnTo>
                      <a:pt x="137" y="395"/>
                    </a:lnTo>
                    <a:lnTo>
                      <a:pt x="111" y="404"/>
                    </a:lnTo>
                    <a:lnTo>
                      <a:pt x="87" y="413"/>
                    </a:lnTo>
                    <a:lnTo>
                      <a:pt x="65" y="424"/>
                    </a:lnTo>
                    <a:lnTo>
                      <a:pt x="47" y="434"/>
                    </a:lnTo>
                    <a:lnTo>
                      <a:pt x="32" y="444"/>
                    </a:lnTo>
                    <a:lnTo>
                      <a:pt x="25" y="449"/>
                    </a:lnTo>
                    <a:lnTo>
                      <a:pt x="22" y="456"/>
                    </a:lnTo>
                    <a:lnTo>
                      <a:pt x="18" y="462"/>
                    </a:lnTo>
                    <a:lnTo>
                      <a:pt x="14" y="467"/>
                    </a:lnTo>
                    <a:lnTo>
                      <a:pt x="10" y="487"/>
                    </a:lnTo>
                    <a:lnTo>
                      <a:pt x="6" y="510"/>
                    </a:lnTo>
                    <a:lnTo>
                      <a:pt x="4" y="533"/>
                    </a:lnTo>
                    <a:lnTo>
                      <a:pt x="1" y="557"/>
                    </a:lnTo>
                    <a:lnTo>
                      <a:pt x="0" y="597"/>
                    </a:lnTo>
                    <a:lnTo>
                      <a:pt x="0" y="616"/>
                    </a:lnTo>
                    <a:lnTo>
                      <a:pt x="0" y="620"/>
                    </a:lnTo>
                    <a:lnTo>
                      <a:pt x="2" y="624"/>
                    </a:lnTo>
                    <a:lnTo>
                      <a:pt x="6" y="627"/>
                    </a:lnTo>
                    <a:lnTo>
                      <a:pt x="11" y="628"/>
                    </a:lnTo>
                    <a:lnTo>
                      <a:pt x="557" y="628"/>
                    </a:lnTo>
                    <a:lnTo>
                      <a:pt x="561" y="627"/>
                    </a:lnTo>
                    <a:lnTo>
                      <a:pt x="565" y="624"/>
                    </a:lnTo>
                    <a:lnTo>
                      <a:pt x="567" y="620"/>
                    </a:lnTo>
                    <a:lnTo>
                      <a:pt x="569" y="616"/>
                    </a:lnTo>
                    <a:lnTo>
                      <a:pt x="569" y="597"/>
                    </a:lnTo>
                    <a:lnTo>
                      <a:pt x="567" y="557"/>
                    </a:lnTo>
                    <a:lnTo>
                      <a:pt x="565" y="533"/>
                    </a:lnTo>
                    <a:lnTo>
                      <a:pt x="562" y="510"/>
                    </a:lnTo>
                    <a:lnTo>
                      <a:pt x="558" y="487"/>
                    </a:lnTo>
                    <a:lnTo>
                      <a:pt x="555" y="467"/>
                    </a:lnTo>
                    <a:lnTo>
                      <a:pt x="551" y="461"/>
                    </a:lnTo>
                    <a:lnTo>
                      <a:pt x="547" y="456"/>
                    </a:lnTo>
                    <a:lnTo>
                      <a:pt x="543" y="449"/>
                    </a:lnTo>
                    <a:lnTo>
                      <a:pt x="537" y="444"/>
                    </a:lnTo>
                    <a:lnTo>
                      <a:pt x="522" y="433"/>
                    </a:lnTo>
                    <a:lnTo>
                      <a:pt x="504" y="422"/>
                    </a:lnTo>
                    <a:lnTo>
                      <a:pt x="484" y="413"/>
                    </a:lnTo>
                    <a:lnTo>
                      <a:pt x="461" y="404"/>
                    </a:lnTo>
                    <a:lnTo>
                      <a:pt x="435" y="394"/>
                    </a:lnTo>
                    <a:lnTo>
                      <a:pt x="408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446">
                <a:extLst>
                  <a:ext uri="{FF2B5EF4-FFF2-40B4-BE49-F238E27FC236}">
                    <a16:creationId xmlns:a16="http://schemas.microsoft.com/office/drawing/2014/main" id="{CFDFD8F3-1970-4A20-B0E5-9317805F5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5313" y="5387975"/>
                <a:ext cx="112712" cy="247650"/>
              </a:xfrm>
              <a:custGeom>
                <a:avLst/>
                <a:gdLst>
                  <a:gd name="T0" fmla="*/ 258 w 281"/>
                  <a:gd name="T1" fmla="*/ 450 h 625"/>
                  <a:gd name="T2" fmla="*/ 234 w 281"/>
                  <a:gd name="T3" fmla="*/ 428 h 625"/>
                  <a:gd name="T4" fmla="*/ 199 w 281"/>
                  <a:gd name="T5" fmla="*/ 408 h 625"/>
                  <a:gd name="T6" fmla="*/ 103 w 281"/>
                  <a:gd name="T7" fmla="*/ 367 h 625"/>
                  <a:gd name="T8" fmla="*/ 65 w 281"/>
                  <a:gd name="T9" fmla="*/ 319 h 625"/>
                  <a:gd name="T10" fmla="*/ 86 w 281"/>
                  <a:gd name="T11" fmla="*/ 301 h 625"/>
                  <a:gd name="T12" fmla="*/ 108 w 281"/>
                  <a:gd name="T13" fmla="*/ 265 h 625"/>
                  <a:gd name="T14" fmla="*/ 113 w 281"/>
                  <a:gd name="T15" fmla="*/ 238 h 625"/>
                  <a:gd name="T16" fmla="*/ 122 w 281"/>
                  <a:gd name="T17" fmla="*/ 223 h 625"/>
                  <a:gd name="T18" fmla="*/ 130 w 281"/>
                  <a:gd name="T19" fmla="*/ 209 h 625"/>
                  <a:gd name="T20" fmla="*/ 132 w 281"/>
                  <a:gd name="T21" fmla="*/ 188 h 625"/>
                  <a:gd name="T22" fmla="*/ 123 w 281"/>
                  <a:gd name="T23" fmla="*/ 157 h 625"/>
                  <a:gd name="T24" fmla="*/ 118 w 281"/>
                  <a:gd name="T25" fmla="*/ 151 h 625"/>
                  <a:gd name="T26" fmla="*/ 131 w 281"/>
                  <a:gd name="T27" fmla="*/ 97 h 625"/>
                  <a:gd name="T28" fmla="*/ 130 w 281"/>
                  <a:gd name="T29" fmla="*/ 59 h 625"/>
                  <a:gd name="T30" fmla="*/ 117 w 281"/>
                  <a:gd name="T31" fmla="*/ 35 h 625"/>
                  <a:gd name="T32" fmla="*/ 94 w 281"/>
                  <a:gd name="T33" fmla="*/ 15 h 625"/>
                  <a:gd name="T34" fmla="*/ 65 w 281"/>
                  <a:gd name="T35" fmla="*/ 2 h 625"/>
                  <a:gd name="T36" fmla="*/ 38 w 281"/>
                  <a:gd name="T37" fmla="*/ 0 h 625"/>
                  <a:gd name="T38" fmla="*/ 13 w 281"/>
                  <a:gd name="T39" fmla="*/ 7 h 625"/>
                  <a:gd name="T40" fmla="*/ 0 w 281"/>
                  <a:gd name="T41" fmla="*/ 20 h 625"/>
                  <a:gd name="T42" fmla="*/ 5 w 281"/>
                  <a:gd name="T43" fmla="*/ 32 h 625"/>
                  <a:gd name="T44" fmla="*/ 18 w 281"/>
                  <a:gd name="T45" fmla="*/ 32 h 625"/>
                  <a:gd name="T46" fmla="*/ 38 w 281"/>
                  <a:gd name="T47" fmla="*/ 24 h 625"/>
                  <a:gd name="T48" fmla="*/ 67 w 281"/>
                  <a:gd name="T49" fmla="*/ 28 h 625"/>
                  <a:gd name="T50" fmla="*/ 89 w 281"/>
                  <a:gd name="T51" fmla="*/ 41 h 625"/>
                  <a:gd name="T52" fmla="*/ 103 w 281"/>
                  <a:gd name="T53" fmla="*/ 56 h 625"/>
                  <a:gd name="T54" fmla="*/ 108 w 281"/>
                  <a:gd name="T55" fmla="*/ 75 h 625"/>
                  <a:gd name="T56" fmla="*/ 105 w 281"/>
                  <a:gd name="T57" fmla="*/ 107 h 625"/>
                  <a:gd name="T58" fmla="*/ 92 w 281"/>
                  <a:gd name="T59" fmla="*/ 152 h 625"/>
                  <a:gd name="T60" fmla="*/ 94 w 281"/>
                  <a:gd name="T61" fmla="*/ 166 h 625"/>
                  <a:gd name="T62" fmla="*/ 104 w 281"/>
                  <a:gd name="T63" fmla="*/ 172 h 625"/>
                  <a:gd name="T64" fmla="*/ 109 w 281"/>
                  <a:gd name="T65" fmla="*/ 188 h 625"/>
                  <a:gd name="T66" fmla="*/ 104 w 281"/>
                  <a:gd name="T67" fmla="*/ 206 h 625"/>
                  <a:gd name="T68" fmla="*/ 94 w 281"/>
                  <a:gd name="T69" fmla="*/ 210 h 625"/>
                  <a:gd name="T70" fmla="*/ 90 w 281"/>
                  <a:gd name="T71" fmla="*/ 231 h 625"/>
                  <a:gd name="T72" fmla="*/ 85 w 281"/>
                  <a:gd name="T73" fmla="*/ 259 h 625"/>
                  <a:gd name="T74" fmla="*/ 55 w 281"/>
                  <a:gd name="T75" fmla="*/ 297 h 625"/>
                  <a:gd name="T76" fmla="*/ 44 w 281"/>
                  <a:gd name="T77" fmla="*/ 306 h 625"/>
                  <a:gd name="T78" fmla="*/ 41 w 281"/>
                  <a:gd name="T79" fmla="*/ 360 h 625"/>
                  <a:gd name="T80" fmla="*/ 46 w 281"/>
                  <a:gd name="T81" fmla="*/ 371 h 625"/>
                  <a:gd name="T82" fmla="*/ 119 w 281"/>
                  <a:gd name="T83" fmla="*/ 399 h 625"/>
                  <a:gd name="T84" fmla="*/ 222 w 281"/>
                  <a:gd name="T85" fmla="*/ 449 h 625"/>
                  <a:gd name="T86" fmla="*/ 241 w 281"/>
                  <a:gd name="T87" fmla="*/ 467 h 625"/>
                  <a:gd name="T88" fmla="*/ 250 w 281"/>
                  <a:gd name="T89" fmla="*/ 503 h 625"/>
                  <a:gd name="T90" fmla="*/ 257 w 281"/>
                  <a:gd name="T91" fmla="*/ 574 h 625"/>
                  <a:gd name="T92" fmla="*/ 204 w 281"/>
                  <a:gd name="T93" fmla="*/ 602 h 625"/>
                  <a:gd name="T94" fmla="*/ 196 w 281"/>
                  <a:gd name="T95" fmla="*/ 613 h 625"/>
                  <a:gd name="T96" fmla="*/ 204 w 281"/>
                  <a:gd name="T97" fmla="*/ 624 h 625"/>
                  <a:gd name="T98" fmla="*/ 273 w 281"/>
                  <a:gd name="T99" fmla="*/ 624 h 625"/>
                  <a:gd name="T100" fmla="*/ 281 w 281"/>
                  <a:gd name="T101" fmla="*/ 613 h 625"/>
                  <a:gd name="T102" fmla="*/ 277 w 281"/>
                  <a:gd name="T103" fmla="*/ 530 h 625"/>
                  <a:gd name="T104" fmla="*/ 267 w 281"/>
                  <a:gd name="T105" fmla="*/ 46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1" h="625">
                    <a:moveTo>
                      <a:pt x="267" y="464"/>
                    </a:moveTo>
                    <a:lnTo>
                      <a:pt x="263" y="457"/>
                    </a:lnTo>
                    <a:lnTo>
                      <a:pt x="258" y="450"/>
                    </a:lnTo>
                    <a:lnTo>
                      <a:pt x="252" y="443"/>
                    </a:lnTo>
                    <a:lnTo>
                      <a:pt x="244" y="435"/>
                    </a:lnTo>
                    <a:lnTo>
                      <a:pt x="234" y="428"/>
                    </a:lnTo>
                    <a:lnTo>
                      <a:pt x="223" y="421"/>
                    </a:lnTo>
                    <a:lnTo>
                      <a:pt x="212" y="414"/>
                    </a:lnTo>
                    <a:lnTo>
                      <a:pt x="199" y="408"/>
                    </a:lnTo>
                    <a:lnTo>
                      <a:pt x="169" y="394"/>
                    </a:lnTo>
                    <a:lnTo>
                      <a:pt x="137" y="381"/>
                    </a:lnTo>
                    <a:lnTo>
                      <a:pt x="103" y="367"/>
                    </a:lnTo>
                    <a:lnTo>
                      <a:pt x="65" y="353"/>
                    </a:lnTo>
                    <a:lnTo>
                      <a:pt x="65" y="353"/>
                    </a:lnTo>
                    <a:lnTo>
                      <a:pt x="65" y="319"/>
                    </a:lnTo>
                    <a:lnTo>
                      <a:pt x="72" y="315"/>
                    </a:lnTo>
                    <a:lnTo>
                      <a:pt x="78" y="309"/>
                    </a:lnTo>
                    <a:lnTo>
                      <a:pt x="86" y="301"/>
                    </a:lnTo>
                    <a:lnTo>
                      <a:pt x="94" y="292"/>
                    </a:lnTo>
                    <a:lnTo>
                      <a:pt x="101" y="279"/>
                    </a:lnTo>
                    <a:lnTo>
                      <a:pt x="108" y="265"/>
                    </a:lnTo>
                    <a:lnTo>
                      <a:pt x="110" y="256"/>
                    </a:lnTo>
                    <a:lnTo>
                      <a:pt x="112" y="247"/>
                    </a:lnTo>
                    <a:lnTo>
                      <a:pt x="113" y="238"/>
                    </a:lnTo>
                    <a:lnTo>
                      <a:pt x="114" y="228"/>
                    </a:lnTo>
                    <a:lnTo>
                      <a:pt x="118" y="226"/>
                    </a:lnTo>
                    <a:lnTo>
                      <a:pt x="122" y="223"/>
                    </a:lnTo>
                    <a:lnTo>
                      <a:pt x="125" y="219"/>
                    </a:lnTo>
                    <a:lnTo>
                      <a:pt x="127" y="215"/>
                    </a:lnTo>
                    <a:lnTo>
                      <a:pt x="130" y="209"/>
                    </a:lnTo>
                    <a:lnTo>
                      <a:pt x="131" y="202"/>
                    </a:lnTo>
                    <a:lnTo>
                      <a:pt x="132" y="196"/>
                    </a:lnTo>
                    <a:lnTo>
                      <a:pt x="132" y="188"/>
                    </a:lnTo>
                    <a:lnTo>
                      <a:pt x="131" y="177"/>
                    </a:lnTo>
                    <a:lnTo>
                      <a:pt x="128" y="166"/>
                    </a:lnTo>
                    <a:lnTo>
                      <a:pt x="123" y="157"/>
                    </a:lnTo>
                    <a:lnTo>
                      <a:pt x="117" y="151"/>
                    </a:lnTo>
                    <a:lnTo>
                      <a:pt x="118" y="151"/>
                    </a:lnTo>
                    <a:lnTo>
                      <a:pt x="118" y="151"/>
                    </a:lnTo>
                    <a:lnTo>
                      <a:pt x="123" y="133"/>
                    </a:lnTo>
                    <a:lnTo>
                      <a:pt x="130" y="110"/>
                    </a:lnTo>
                    <a:lnTo>
                      <a:pt x="131" y="97"/>
                    </a:lnTo>
                    <a:lnTo>
                      <a:pt x="132" y="84"/>
                    </a:lnTo>
                    <a:lnTo>
                      <a:pt x="132" y="71"/>
                    </a:lnTo>
                    <a:lnTo>
                      <a:pt x="130" y="59"/>
                    </a:lnTo>
                    <a:lnTo>
                      <a:pt x="127" y="51"/>
                    </a:lnTo>
                    <a:lnTo>
                      <a:pt x="122" y="43"/>
                    </a:lnTo>
                    <a:lnTo>
                      <a:pt x="117" y="35"/>
                    </a:lnTo>
                    <a:lnTo>
                      <a:pt x="110" y="28"/>
                    </a:lnTo>
                    <a:lnTo>
                      <a:pt x="103" y="21"/>
                    </a:lnTo>
                    <a:lnTo>
                      <a:pt x="94" y="15"/>
                    </a:lnTo>
                    <a:lnTo>
                      <a:pt x="85" y="10"/>
                    </a:lnTo>
                    <a:lnTo>
                      <a:pt x="76" y="6"/>
                    </a:lnTo>
                    <a:lnTo>
                      <a:pt x="65" y="2"/>
                    </a:lnTo>
                    <a:lnTo>
                      <a:pt x="56" y="1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3" y="7"/>
                    </a:lnTo>
                    <a:lnTo>
                      <a:pt x="5" y="12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5" y="32"/>
                    </a:lnTo>
                    <a:lnTo>
                      <a:pt x="9" y="34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6" y="29"/>
                    </a:lnTo>
                    <a:lnTo>
                      <a:pt x="32" y="26"/>
                    </a:lnTo>
                    <a:lnTo>
                      <a:pt x="38" y="24"/>
                    </a:lnTo>
                    <a:lnTo>
                      <a:pt x="45" y="24"/>
                    </a:lnTo>
                    <a:lnTo>
                      <a:pt x="56" y="25"/>
                    </a:lnTo>
                    <a:lnTo>
                      <a:pt x="67" y="28"/>
                    </a:lnTo>
                    <a:lnTo>
                      <a:pt x="74" y="32"/>
                    </a:lnTo>
                    <a:lnTo>
                      <a:pt x="82" y="35"/>
                    </a:lnTo>
                    <a:lnTo>
                      <a:pt x="89" y="41"/>
                    </a:lnTo>
                    <a:lnTo>
                      <a:pt x="94" y="46"/>
                    </a:lnTo>
                    <a:lnTo>
                      <a:pt x="99" y="51"/>
                    </a:lnTo>
                    <a:lnTo>
                      <a:pt x="103" y="56"/>
                    </a:lnTo>
                    <a:lnTo>
                      <a:pt x="105" y="61"/>
                    </a:lnTo>
                    <a:lnTo>
                      <a:pt x="107" y="65"/>
                    </a:lnTo>
                    <a:lnTo>
                      <a:pt x="108" y="75"/>
                    </a:lnTo>
                    <a:lnTo>
                      <a:pt x="108" y="86"/>
                    </a:lnTo>
                    <a:lnTo>
                      <a:pt x="108" y="97"/>
                    </a:lnTo>
                    <a:lnTo>
                      <a:pt x="105" y="107"/>
                    </a:lnTo>
                    <a:lnTo>
                      <a:pt x="100" y="127"/>
                    </a:lnTo>
                    <a:lnTo>
                      <a:pt x="95" y="142"/>
                    </a:lnTo>
                    <a:lnTo>
                      <a:pt x="92" y="152"/>
                    </a:lnTo>
                    <a:lnTo>
                      <a:pt x="91" y="159"/>
                    </a:lnTo>
                    <a:lnTo>
                      <a:pt x="91" y="163"/>
                    </a:lnTo>
                    <a:lnTo>
                      <a:pt x="94" y="166"/>
                    </a:lnTo>
                    <a:lnTo>
                      <a:pt x="98" y="169"/>
                    </a:lnTo>
                    <a:lnTo>
                      <a:pt x="103" y="170"/>
                    </a:lnTo>
                    <a:lnTo>
                      <a:pt x="104" y="172"/>
                    </a:lnTo>
                    <a:lnTo>
                      <a:pt x="107" y="175"/>
                    </a:lnTo>
                    <a:lnTo>
                      <a:pt x="108" y="181"/>
                    </a:lnTo>
                    <a:lnTo>
                      <a:pt x="109" y="188"/>
                    </a:lnTo>
                    <a:lnTo>
                      <a:pt x="108" y="197"/>
                    </a:lnTo>
                    <a:lnTo>
                      <a:pt x="105" y="204"/>
                    </a:lnTo>
                    <a:lnTo>
                      <a:pt x="104" y="206"/>
                    </a:lnTo>
                    <a:lnTo>
                      <a:pt x="103" y="208"/>
                    </a:lnTo>
                    <a:lnTo>
                      <a:pt x="98" y="208"/>
                    </a:lnTo>
                    <a:lnTo>
                      <a:pt x="94" y="210"/>
                    </a:lnTo>
                    <a:lnTo>
                      <a:pt x="91" y="214"/>
                    </a:lnTo>
                    <a:lnTo>
                      <a:pt x="91" y="219"/>
                    </a:lnTo>
                    <a:lnTo>
                      <a:pt x="90" y="231"/>
                    </a:lnTo>
                    <a:lnTo>
                      <a:pt x="89" y="241"/>
                    </a:lnTo>
                    <a:lnTo>
                      <a:pt x="87" y="250"/>
                    </a:lnTo>
                    <a:lnTo>
                      <a:pt x="85" y="259"/>
                    </a:lnTo>
                    <a:lnTo>
                      <a:pt x="78" y="273"/>
                    </a:lnTo>
                    <a:lnTo>
                      <a:pt x="71" y="283"/>
                    </a:lnTo>
                    <a:lnTo>
                      <a:pt x="55" y="297"/>
                    </a:lnTo>
                    <a:lnTo>
                      <a:pt x="49" y="301"/>
                    </a:lnTo>
                    <a:lnTo>
                      <a:pt x="45" y="304"/>
                    </a:lnTo>
                    <a:lnTo>
                      <a:pt x="44" y="306"/>
                    </a:lnTo>
                    <a:lnTo>
                      <a:pt x="41" y="309"/>
                    </a:lnTo>
                    <a:lnTo>
                      <a:pt x="41" y="313"/>
                    </a:lnTo>
                    <a:lnTo>
                      <a:pt x="41" y="360"/>
                    </a:lnTo>
                    <a:lnTo>
                      <a:pt x="41" y="364"/>
                    </a:lnTo>
                    <a:lnTo>
                      <a:pt x="44" y="368"/>
                    </a:lnTo>
                    <a:lnTo>
                      <a:pt x="46" y="371"/>
                    </a:lnTo>
                    <a:lnTo>
                      <a:pt x="49" y="372"/>
                    </a:lnTo>
                    <a:lnTo>
                      <a:pt x="58" y="376"/>
                    </a:lnTo>
                    <a:lnTo>
                      <a:pt x="119" y="399"/>
                    </a:lnTo>
                    <a:lnTo>
                      <a:pt x="177" y="423"/>
                    </a:lnTo>
                    <a:lnTo>
                      <a:pt x="202" y="436"/>
                    </a:lnTo>
                    <a:lnTo>
                      <a:pt x="222" y="449"/>
                    </a:lnTo>
                    <a:lnTo>
                      <a:pt x="230" y="454"/>
                    </a:lnTo>
                    <a:lnTo>
                      <a:pt x="236" y="461"/>
                    </a:lnTo>
                    <a:lnTo>
                      <a:pt x="241" y="467"/>
                    </a:lnTo>
                    <a:lnTo>
                      <a:pt x="244" y="472"/>
                    </a:lnTo>
                    <a:lnTo>
                      <a:pt x="248" y="486"/>
                    </a:lnTo>
                    <a:lnTo>
                      <a:pt x="250" y="503"/>
                    </a:lnTo>
                    <a:lnTo>
                      <a:pt x="253" y="520"/>
                    </a:lnTo>
                    <a:lnTo>
                      <a:pt x="254" y="539"/>
                    </a:lnTo>
                    <a:lnTo>
                      <a:pt x="257" y="574"/>
                    </a:lnTo>
                    <a:lnTo>
                      <a:pt x="257" y="601"/>
                    </a:lnTo>
                    <a:lnTo>
                      <a:pt x="209" y="601"/>
                    </a:lnTo>
                    <a:lnTo>
                      <a:pt x="204" y="602"/>
                    </a:lnTo>
                    <a:lnTo>
                      <a:pt x="200" y="604"/>
                    </a:lnTo>
                    <a:lnTo>
                      <a:pt x="198" y="608"/>
                    </a:lnTo>
                    <a:lnTo>
                      <a:pt x="196" y="613"/>
                    </a:lnTo>
                    <a:lnTo>
                      <a:pt x="198" y="617"/>
                    </a:lnTo>
                    <a:lnTo>
                      <a:pt x="200" y="621"/>
                    </a:lnTo>
                    <a:lnTo>
                      <a:pt x="204" y="624"/>
                    </a:lnTo>
                    <a:lnTo>
                      <a:pt x="209" y="625"/>
                    </a:lnTo>
                    <a:lnTo>
                      <a:pt x="270" y="625"/>
                    </a:lnTo>
                    <a:lnTo>
                      <a:pt x="273" y="624"/>
                    </a:lnTo>
                    <a:lnTo>
                      <a:pt x="277" y="621"/>
                    </a:lnTo>
                    <a:lnTo>
                      <a:pt x="280" y="617"/>
                    </a:lnTo>
                    <a:lnTo>
                      <a:pt x="281" y="613"/>
                    </a:lnTo>
                    <a:lnTo>
                      <a:pt x="281" y="594"/>
                    </a:lnTo>
                    <a:lnTo>
                      <a:pt x="280" y="554"/>
                    </a:lnTo>
                    <a:lnTo>
                      <a:pt x="277" y="530"/>
                    </a:lnTo>
                    <a:lnTo>
                      <a:pt x="275" y="507"/>
                    </a:lnTo>
                    <a:lnTo>
                      <a:pt x="271" y="484"/>
                    </a:lnTo>
                    <a:lnTo>
                      <a:pt x="267" y="4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122" y="3788957"/>
            <a:ext cx="442055" cy="511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442" y="3788957"/>
            <a:ext cx="530097" cy="4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1485" t="5957" r="9349" b="8931"/>
          <a:stretch/>
        </p:blipFill>
        <p:spPr>
          <a:xfrm>
            <a:off x="2044459" y="171089"/>
            <a:ext cx="7755147" cy="6462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718398">
            <a:off x="3226280" y="231187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718398">
            <a:off x="2821150" y="399115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РИПК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718398">
            <a:off x="4081682" y="2162354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НЦОКОИТ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718398">
            <a:off x="4004602" y="367946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УДО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718398">
            <a:off x="3409649" y="4886947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СГЯ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718398">
            <a:off x="4630169" y="287301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УШВДО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718398">
            <a:off x="5485996" y="200102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УПО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718398">
            <a:off x="4053520" y="425088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Окуу Китеби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718398">
            <a:off x="6430952" y="175691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СПУзы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718398">
            <a:off x="4743651" y="1292307"/>
            <a:ext cx="14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Кыргызтест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718398">
            <a:off x="7782621" y="366482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718398">
            <a:off x="6874245" y="239332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УЧКУН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718398">
            <a:off x="5971903" y="3101456"/>
            <a:ext cx="13405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Областные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718398">
            <a:off x="3916564" y="5812067"/>
            <a:ext cx="94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718398">
            <a:off x="5093001" y="349642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ВУЗы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718398">
            <a:off x="4973106" y="5465273"/>
            <a:ext cx="9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718398">
            <a:off x="5693535" y="1135397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Метод. центры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718398">
            <a:off x="6439273" y="4007384"/>
            <a:ext cx="14816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718398">
            <a:off x="7632673" y="216235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Кут Билим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718398">
            <a:off x="5862483" y="4735655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УНПО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0061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, сидящих за деревянным столом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42" name="Заголовок 41" descr="заголовок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6922503" cy="879928"/>
          </a:xfrm>
        </p:spPr>
        <p:txBody>
          <a:bodyPr rtlCol="0"/>
          <a:lstStyle/>
          <a:p>
            <a:pPr rtl="0"/>
            <a:r>
              <a:rPr lang="ru-RU" b="0" dirty="0"/>
              <a:t>Благодарю за внимание</a:t>
            </a:r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94" name="Объект 93" descr="Пользователь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80" name="Текст 79" descr="имя пользователя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Н.К</a:t>
            </a:r>
            <a:r>
              <a:rPr lang="ru-RU" dirty="0"/>
              <a:t>. Дюшеева</a:t>
            </a:r>
          </a:p>
        </p:txBody>
      </p: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Объект 95" descr="Получатель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/>
      </p:pic>
      <p:sp>
        <p:nvSpPr>
          <p:cNvPr id="86" name="Текст 85" descr="телефон пользователя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ru-RU" dirty="0"/>
              <a:t>+ 996 (312) 622 357 – </a:t>
            </a:r>
            <a:r>
              <a:rPr lang="ru-RU" dirty="0" smtClean="0"/>
              <a:t>приемная</a:t>
            </a:r>
            <a:r>
              <a:rPr lang="en-US" dirty="0" smtClean="0"/>
              <a:t> </a:t>
            </a:r>
            <a:r>
              <a:rPr lang="ru-RU" dirty="0" smtClean="0"/>
              <a:t>КАО</a:t>
            </a:r>
            <a:endParaRPr lang="ru-RU" dirty="0"/>
          </a:p>
        </p:txBody>
      </p: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Объект 97" descr="Конверт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sp>
        <p:nvSpPr>
          <p:cNvPr id="87" name="Текст 86" descr="адрес электронной почты пользователя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r>
              <a:rPr lang="en-US" dirty="0"/>
              <a:t>kao_12@mail.ru</a:t>
            </a:r>
            <a:endParaRPr lang="ru-RU" dirty="0"/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Объект 99" descr="Ссылка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/>
      </p:pic>
      <p:sp>
        <p:nvSpPr>
          <p:cNvPr id="88" name="Текст 87" descr="веб-сайт пользователя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en-US" dirty="0"/>
              <a:t>https://kao.kg/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52" y="348126"/>
            <a:ext cx="5672724" cy="609405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</a:rPr>
              <a:t>НАЦИОНАЛЬНАЯ СТРАТЕГИЯ РАЗВИТИЯ КЫРГЫЗСКОЙ РЕСПУБЛИКИ на 2018-2040 годы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7307" y="1135063"/>
            <a:ext cx="5386614" cy="2621981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копировать чью-то модель развития, основанную на других образцах.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должны создать собственную идеологию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кыргызстанца нового тысячелетия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опираясь на свою культуру, в которой духовные ценности и отношение друг к другу, к семье, природе были выше, чем материальные блага.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будет основой для целеустремленного развития человека и всего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80031" y="428785"/>
            <a:ext cx="5137030" cy="319177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Стремление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новым знаниям, здоровому образу жизни, прогрессивным духовным ценностям становится </a:t>
            </a:r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 фактором развития человека и соответственно главным приоритетом Стратегии </a:t>
            </a:r>
            <a:r>
              <a:rPr lang="ru-RU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развития».</a:t>
            </a:r>
          </a:p>
          <a:p>
            <a:pPr algn="just"/>
            <a:r>
              <a:rPr lang="ru-RU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«Укрепление </a:t>
            </a:r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единства народа Кыргызстана, повышение толерантности и сохранение уважения к ценностям многообразия являются важными условиями, обеспечивающими развитие гражданской идентичности -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жараны»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307" y="3757044"/>
            <a:ext cx="1090895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«Программа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трансформации школьного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«Алтын Казык»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ставит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амбициозные задачи на ближайшие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лет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инвестициям в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человеческий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капитал.  </a:t>
            </a:r>
            <a:endParaRPr lang="ru-RU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цель, чтобы дети Кыргызстана, наши юноши и девушки были обеспечены возможностями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овладеть знаниями и навыками мирового класса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смогли наиболее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раскрыть свой потенциал.  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быть конкурентоспособными на мировом рынке в середине этого века и в дальнейшем. Программа названа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«Полярная Звезда» потому, что инвестиции в человеческий капитал являются нашей главной путеводной звездой.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Все остальные государственные программы, наши усилия по развитию экономики и укреплению государства - всё служит цели подъема уровня человеческого развития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7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10883" y="3657340"/>
            <a:ext cx="10558732" cy="2614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80031" y="652829"/>
            <a:ext cx="0" cy="2826980"/>
          </a:xfrm>
          <a:prstGeom prst="line">
            <a:avLst/>
          </a:prstGeom>
          <a:ln w="19050">
            <a:solidFill>
              <a:srgbClr val="1142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10883" y="6456852"/>
            <a:ext cx="10170543" cy="8626"/>
          </a:xfrm>
          <a:prstGeom prst="line">
            <a:avLst/>
          </a:prstGeom>
          <a:ln w="19050">
            <a:solidFill>
              <a:srgbClr val="1142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0126" y="231804"/>
            <a:ext cx="6802026" cy="137997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ФОКУС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ТРАНСФОРМАЦИЙ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2620963" y="3457576"/>
            <a:ext cx="1041400" cy="1052513"/>
            <a:chOff x="691" y="2077"/>
            <a:chExt cx="656" cy="663"/>
          </a:xfrm>
        </p:grpSpPr>
        <p:pic>
          <p:nvPicPr>
            <p:cNvPr id="80900" name="Picture 4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1" name="Oval 5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0902" name="Group 6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80903" name="Group 7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04" name="AutoShape 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05" name="AutoShape 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06" name="AutoShape 1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07" name="AutoShape 1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908" name="Group 12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09" name="AutoShape 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10" name="AutoShape 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11" name="AutoShape 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12" name="AutoShape 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4584700" y="3449638"/>
            <a:ext cx="1041400" cy="1052512"/>
            <a:chOff x="1928" y="2072"/>
            <a:chExt cx="656" cy="663"/>
          </a:xfrm>
        </p:grpSpPr>
        <p:pic>
          <p:nvPicPr>
            <p:cNvPr id="80914" name="Picture 18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0916" name="Group 20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80917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18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19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20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21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922" name="Group 26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23" name="AutoShape 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24" name="AutoShape 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25" name="AutoShape 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26" name="AutoShape 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0927" name="Group 31"/>
          <p:cNvGrpSpPr>
            <a:grpSpLocks/>
          </p:cNvGrpSpPr>
          <p:nvPr/>
        </p:nvGrpSpPr>
        <p:grpSpPr bwMode="auto">
          <a:xfrm>
            <a:off x="6523038" y="3460751"/>
            <a:ext cx="1041400" cy="1050925"/>
            <a:chOff x="3149" y="2079"/>
            <a:chExt cx="656" cy="662"/>
          </a:xfrm>
        </p:grpSpPr>
        <p:pic>
          <p:nvPicPr>
            <p:cNvPr id="80928" name="Picture 32" descr="circuler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3149" y="2079"/>
              <a:ext cx="656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29" name="Oval 33"/>
            <p:cNvSpPr>
              <a:spLocks noChangeArrowheads="1"/>
            </p:cNvSpPr>
            <p:nvPr/>
          </p:nvSpPr>
          <p:spPr bwMode="lt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0930" name="Group 34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80931" name="Group 35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32" name="AutoShape 3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33" name="AutoShape 3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34" name="AutoShape 3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35" name="AutoShape 3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936" name="Group 40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37" name="AutoShape 4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38" name="AutoShape 4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39" name="AutoShape 4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40" name="AutoShape 4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0941" name="Group 45"/>
          <p:cNvGrpSpPr>
            <a:grpSpLocks/>
          </p:cNvGrpSpPr>
          <p:nvPr/>
        </p:nvGrpSpPr>
        <p:grpSpPr bwMode="auto">
          <a:xfrm>
            <a:off x="8485188" y="3452814"/>
            <a:ext cx="1041400" cy="1050925"/>
            <a:chOff x="4385" y="2074"/>
            <a:chExt cx="656" cy="662"/>
          </a:xfrm>
        </p:grpSpPr>
        <p:pic>
          <p:nvPicPr>
            <p:cNvPr id="80942" name="Picture 46" descr="circuler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43" name="Oval 47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0944" name="Group 48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80945" name="Group 49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46" name="AutoShape 5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47" name="AutoShape 5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48" name="AutoShape 5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49" name="AutoShape 5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950" name="Group 54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5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5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5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5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0955" name="Line 59"/>
          <p:cNvSpPr>
            <a:spLocks noChangeShapeType="1"/>
          </p:cNvSpPr>
          <p:nvPr/>
        </p:nvSpPr>
        <p:spPr bwMode="gray">
          <a:xfrm>
            <a:off x="3136900" y="4605338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56" name="Line 60"/>
          <p:cNvSpPr>
            <a:spLocks noChangeShapeType="1"/>
          </p:cNvSpPr>
          <p:nvPr/>
        </p:nvSpPr>
        <p:spPr bwMode="gray">
          <a:xfrm flipH="1">
            <a:off x="2381251" y="4949825"/>
            <a:ext cx="1495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57" name="Text Box 61"/>
          <p:cNvSpPr txBox="1">
            <a:spLocks noChangeArrowheads="1"/>
          </p:cNvSpPr>
          <p:nvPr/>
        </p:nvSpPr>
        <p:spPr bwMode="gray">
          <a:xfrm>
            <a:off x="329718" y="4146725"/>
            <a:ext cx="1784260" cy="1708160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Разработка </a:t>
            </a:r>
            <a:r>
              <a:rPr lang="ru-RU" sz="1300" b="1" dirty="0" smtClean="0">
                <a:solidFill>
                  <a:schemeClr val="tx2"/>
                </a:solidFill>
              </a:rPr>
              <a:t>ГОС</a:t>
            </a:r>
            <a:endParaRPr lang="en-US" sz="1300" b="1" dirty="0">
              <a:solidFill>
                <a:schemeClr val="tx2"/>
              </a:solidFill>
            </a:endParaRPr>
          </a:p>
          <a:p>
            <a:pPr eaLnBrk="0" hangingPunct="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Разработка </a:t>
            </a:r>
            <a:r>
              <a:rPr lang="ru-RU" sz="1300" b="1" dirty="0" smtClean="0">
                <a:solidFill>
                  <a:schemeClr val="tx2"/>
                </a:solidFill>
              </a:rPr>
              <a:t>БУП</a:t>
            </a:r>
            <a:endParaRPr lang="en-US" sz="1300" b="1" dirty="0">
              <a:solidFill>
                <a:schemeClr val="tx2"/>
              </a:solidFill>
            </a:endParaRPr>
          </a:p>
          <a:p>
            <a:pPr eaLnBrk="0" hangingPunct="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Разработка </a:t>
            </a:r>
            <a:r>
              <a:rPr lang="ru-RU" sz="1300" b="1" dirty="0" smtClean="0">
                <a:solidFill>
                  <a:schemeClr val="tx2"/>
                </a:solidFill>
              </a:rPr>
              <a:t>ПС</a:t>
            </a:r>
            <a:endParaRPr lang="en-US" sz="1300" b="1" dirty="0">
              <a:solidFill>
                <a:schemeClr val="tx2"/>
              </a:solidFill>
            </a:endParaRPr>
          </a:p>
          <a:p>
            <a:pPr eaLnBrk="0" hangingPunct="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Разработка </a:t>
            </a:r>
            <a:r>
              <a:rPr lang="ru-RU" sz="1300" b="1" dirty="0" smtClean="0">
                <a:solidFill>
                  <a:schemeClr val="tx2"/>
                </a:solidFill>
              </a:rPr>
              <a:t>УП</a:t>
            </a:r>
          </a:p>
          <a:p>
            <a:pPr eaLnBrk="0" hangingPunct="0"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1300" dirty="0" smtClean="0">
                <a:solidFill>
                  <a:schemeClr val="tx2"/>
                </a:solidFill>
              </a:rPr>
              <a:t> Экспертиза адаптированных УМК на предмет соответствия ГОС и ПС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80958" name="Text Box 62"/>
          <p:cNvSpPr txBox="1">
            <a:spLocks noChangeArrowheads="1"/>
          </p:cNvSpPr>
          <p:nvPr/>
        </p:nvSpPr>
        <p:spPr bwMode="gray">
          <a:xfrm>
            <a:off x="2616200" y="3574408"/>
            <a:ext cx="10445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2"/>
                </a:solidFill>
                <a:latin typeface="+mn-lt"/>
              </a:rPr>
              <a:t>КАО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2"/>
                </a:solidFill>
                <a:latin typeface="+mn-lt"/>
              </a:rPr>
              <a:t>РИПК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959" name="Text Box 63"/>
          <p:cNvSpPr txBox="1">
            <a:spLocks noChangeArrowheads="1"/>
          </p:cNvSpPr>
          <p:nvPr/>
        </p:nvSpPr>
        <p:spPr bwMode="gray">
          <a:xfrm>
            <a:off x="4573589" y="3676650"/>
            <a:ext cx="1044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ИД «Окуу Китеби»</a:t>
            </a:r>
            <a:endParaRPr 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960" name="Text Box 64"/>
          <p:cNvSpPr txBox="1">
            <a:spLocks noChangeArrowheads="1"/>
          </p:cNvSpPr>
          <p:nvPr/>
        </p:nvSpPr>
        <p:spPr bwMode="gray">
          <a:xfrm>
            <a:off x="6521451" y="3676650"/>
            <a:ext cx="1044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Сектор госязыка</a:t>
            </a:r>
            <a:endParaRPr 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961" name="Text Box 65"/>
          <p:cNvSpPr txBox="1">
            <a:spLocks noChangeArrowheads="1"/>
          </p:cNvSpPr>
          <p:nvPr/>
        </p:nvSpPr>
        <p:spPr bwMode="gray">
          <a:xfrm>
            <a:off x="8519319" y="3745190"/>
            <a:ext cx="1044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tx2"/>
                </a:solidFill>
              </a:rPr>
              <a:t>УДО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0962" name="Line 66"/>
          <p:cNvSpPr>
            <a:spLocks noChangeShapeType="1"/>
          </p:cNvSpPr>
          <p:nvPr/>
        </p:nvSpPr>
        <p:spPr bwMode="gray">
          <a:xfrm>
            <a:off x="9004300" y="3030538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63" name="Line 67"/>
          <p:cNvSpPr>
            <a:spLocks noChangeShapeType="1"/>
          </p:cNvSpPr>
          <p:nvPr/>
        </p:nvSpPr>
        <p:spPr bwMode="gray">
          <a:xfrm flipH="1">
            <a:off x="8197850" y="3028950"/>
            <a:ext cx="16319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64" name="Text Box 68"/>
          <p:cNvSpPr txBox="1">
            <a:spLocks noChangeArrowheads="1"/>
          </p:cNvSpPr>
          <p:nvPr/>
        </p:nvSpPr>
        <p:spPr bwMode="gray">
          <a:xfrm>
            <a:off x="6386513" y="1749348"/>
            <a:ext cx="5371291" cy="1092607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 algn="just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/>
                </a:solidFill>
              </a:rPr>
              <a:t>Усовершенствование программы «Наристе».</a:t>
            </a:r>
            <a:endParaRPr lang="en-US" sz="1300" b="1" dirty="0">
              <a:solidFill>
                <a:schemeClr val="tx2"/>
              </a:solidFill>
            </a:endParaRPr>
          </a:p>
          <a:p>
            <a:pPr marL="180975" indent="-180975" algn="just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300" dirty="0" smtClean="0">
                <a:solidFill>
                  <a:schemeClr val="tx2"/>
                </a:solidFill>
              </a:rPr>
              <a:t>Разработка НПА по </a:t>
            </a:r>
            <a:r>
              <a:rPr lang="ru-RU" sz="1300" b="1" dirty="0" smtClean="0">
                <a:solidFill>
                  <a:schemeClr val="tx2"/>
                </a:solidFill>
              </a:rPr>
              <a:t>ВСЕОБУЧУ</a:t>
            </a:r>
            <a:r>
              <a:rPr lang="ru-RU" sz="1300" dirty="0" smtClean="0">
                <a:solidFill>
                  <a:schemeClr val="tx2"/>
                </a:solidFill>
              </a:rPr>
              <a:t> освоения детьми предшкольной программы «Наристе».</a:t>
            </a:r>
          </a:p>
          <a:p>
            <a:pPr marL="180975" indent="-180975" algn="just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300" dirty="0" smtClean="0">
                <a:solidFill>
                  <a:schemeClr val="tx2"/>
                </a:solidFill>
              </a:rPr>
              <a:t>Разработка </a:t>
            </a:r>
            <a:r>
              <a:rPr lang="ru-RU" sz="1300" b="1" dirty="0" smtClean="0">
                <a:solidFill>
                  <a:schemeClr val="tx2"/>
                </a:solidFill>
              </a:rPr>
              <a:t>механизма оценивания уровней освоения программы «Наристе».</a:t>
            </a:r>
            <a:endParaRPr lang="en-US" sz="1300" b="1" dirty="0">
              <a:solidFill>
                <a:schemeClr val="tx2"/>
              </a:solidFill>
            </a:endParaRPr>
          </a:p>
        </p:txBody>
      </p:sp>
      <p:sp>
        <p:nvSpPr>
          <p:cNvPr id="80965" name="Line 69"/>
          <p:cNvSpPr>
            <a:spLocks noChangeShapeType="1"/>
          </p:cNvSpPr>
          <p:nvPr/>
        </p:nvSpPr>
        <p:spPr bwMode="gray">
          <a:xfrm>
            <a:off x="5105400" y="3030538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66" name="Line 70"/>
          <p:cNvSpPr>
            <a:spLocks noChangeShapeType="1"/>
          </p:cNvSpPr>
          <p:nvPr/>
        </p:nvSpPr>
        <p:spPr bwMode="gray">
          <a:xfrm flipH="1">
            <a:off x="4181475" y="3028950"/>
            <a:ext cx="17716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67" name="Text Box 71"/>
          <p:cNvSpPr txBox="1">
            <a:spLocks noChangeArrowheads="1"/>
          </p:cNvSpPr>
          <p:nvPr/>
        </p:nvSpPr>
        <p:spPr bwMode="gray">
          <a:xfrm>
            <a:off x="2710608" y="2134069"/>
            <a:ext cx="3535430" cy="707886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Адаптация УМК (Сингапурских)</a:t>
            </a:r>
            <a:endParaRPr lang="en-US" sz="1300" dirty="0">
              <a:solidFill>
                <a:schemeClr val="tx2"/>
              </a:solidFill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Апробация УМК (Сингапурских)</a:t>
            </a:r>
            <a:endParaRPr lang="en-US" sz="1300" dirty="0">
              <a:solidFill>
                <a:schemeClr val="tx2"/>
              </a:solidFill>
            </a:endParaRPr>
          </a:p>
          <a:p>
            <a:pPr marL="85725" indent="-85725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300" dirty="0" smtClean="0">
                <a:solidFill>
                  <a:schemeClr val="tx2"/>
                </a:solidFill>
              </a:rPr>
              <a:t>Экспертиза и апробация отечественных УМК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80968" name="Line 72"/>
          <p:cNvSpPr>
            <a:spLocks noChangeShapeType="1"/>
          </p:cNvSpPr>
          <p:nvPr/>
        </p:nvSpPr>
        <p:spPr bwMode="gray">
          <a:xfrm>
            <a:off x="7019925" y="4605338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69" name="Line 73"/>
          <p:cNvSpPr>
            <a:spLocks noChangeShapeType="1"/>
          </p:cNvSpPr>
          <p:nvPr/>
        </p:nvSpPr>
        <p:spPr bwMode="gray">
          <a:xfrm flipH="1">
            <a:off x="6208713" y="4940300"/>
            <a:ext cx="15875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70" name="Text Box 74"/>
          <p:cNvSpPr txBox="1">
            <a:spLocks noChangeArrowheads="1"/>
          </p:cNvSpPr>
          <p:nvPr/>
        </p:nvSpPr>
        <p:spPr bwMode="gray">
          <a:xfrm>
            <a:off x="4309186" y="4997243"/>
            <a:ext cx="7448618" cy="1092607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 algn="just" eaLnBrk="0" hangingPunct="0">
              <a:buClr>
                <a:schemeClr val="folHlink"/>
              </a:buClr>
              <a:buFont typeface="Wingdings" pitchFamily="2" charset="2"/>
              <a:buChar char="§"/>
            </a:pPr>
            <a:r>
              <a:rPr lang="ru-RU" sz="1300" dirty="0" smtClean="0">
                <a:solidFill>
                  <a:schemeClr val="tx2"/>
                </a:solidFill>
              </a:rPr>
              <a:t>Организация и координация экспертной группы и группы разработчиков </a:t>
            </a:r>
            <a:r>
              <a:rPr lang="ru-RU" sz="1300" b="1" dirty="0" smtClean="0">
                <a:solidFill>
                  <a:schemeClr val="tx2"/>
                </a:solidFill>
              </a:rPr>
              <a:t>Положения об уровнях и объёме обязательного владения ГЯ для учащихся и студентов всех уровней образования. </a:t>
            </a:r>
            <a:endParaRPr lang="en-US" sz="1300" b="1" dirty="0">
              <a:solidFill>
                <a:schemeClr val="tx2"/>
              </a:solidFill>
            </a:endParaRPr>
          </a:p>
          <a:p>
            <a:pPr marL="180975" indent="-180975" algn="just" eaLnBrk="0" hangingPunct="0">
              <a:buClr>
                <a:schemeClr val="folHlink"/>
              </a:buCl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/>
                </a:solidFill>
              </a:rPr>
              <a:t>Консолидация с системой </a:t>
            </a:r>
            <a:r>
              <a:rPr lang="ru-RU" sz="1300" b="1" dirty="0">
                <a:solidFill>
                  <a:schemeClr val="tx2"/>
                </a:solidFill>
              </a:rPr>
              <a:t>"Кыргызтест"</a:t>
            </a:r>
            <a:r>
              <a:rPr lang="en-US" sz="1300" b="1" dirty="0" smtClean="0">
                <a:solidFill>
                  <a:schemeClr val="tx2"/>
                </a:solidFill>
              </a:rPr>
              <a:t> </a:t>
            </a:r>
            <a:r>
              <a:rPr lang="ru-RU" sz="1300" b="1" dirty="0" smtClean="0">
                <a:solidFill>
                  <a:schemeClr val="tx2"/>
                </a:solidFill>
              </a:rPr>
              <a:t>для независимой сертификации </a:t>
            </a:r>
            <a:r>
              <a:rPr lang="ru-RU" sz="1300" dirty="0" smtClean="0">
                <a:solidFill>
                  <a:schemeClr val="tx2"/>
                </a:solidFill>
              </a:rPr>
              <a:t>учащихся, что позволит (возможно) исключить вопросы тестирования по ГЯ через ОРТ.</a:t>
            </a:r>
          </a:p>
          <a:p>
            <a:pPr marL="180975" indent="-180975" algn="just" eaLnBrk="0" hangingPunct="0">
              <a:buClr>
                <a:schemeClr val="folHlink"/>
              </a:buCl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/>
                </a:solidFill>
              </a:rPr>
              <a:t>Разработка методик обучения ГЯ для учащихся ОО.</a:t>
            </a:r>
            <a:endParaRPr lang="en-US" sz="1300" b="1" dirty="0">
              <a:solidFill>
                <a:schemeClr val="tx2"/>
              </a:solidFill>
            </a:endParaRPr>
          </a:p>
        </p:txBody>
      </p:sp>
      <p:pic>
        <p:nvPicPr>
          <p:cNvPr id="80971" name="Picture 75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3477033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72" name="Picture 76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459164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73" name="Picture 77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478214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74" name="Picture 78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3468689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75" name="Group 79"/>
          <p:cNvGrpSpPr>
            <a:grpSpLocks/>
          </p:cNvGrpSpPr>
          <p:nvPr/>
        </p:nvGrpSpPr>
        <p:grpSpPr bwMode="auto">
          <a:xfrm>
            <a:off x="1524000" y="3206750"/>
            <a:ext cx="9144000" cy="1536700"/>
            <a:chOff x="0" y="2015"/>
            <a:chExt cx="5760" cy="968"/>
          </a:xfrm>
        </p:grpSpPr>
        <p:sp>
          <p:nvSpPr>
            <p:cNvPr id="80976" name="Rectangle 80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77" name="Rectangle 81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78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79" name="Rectangle 83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0" name="Rectangle 84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1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2" name="AutoShape 86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3" name="AutoShape 87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4" name="AutoShape 88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9781" y="6252889"/>
            <a:ext cx="41949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chemeClr val="tx2"/>
                </a:solidFill>
              </a:rPr>
              <a:t>ПОЛОЖЕНИЕ об </a:t>
            </a:r>
            <a:r>
              <a:rPr lang="ru-RU" sz="1000" i="1" dirty="0">
                <a:solidFill>
                  <a:schemeClr val="tx2"/>
                </a:solidFill>
              </a:rPr>
              <a:t>уровнях и объеме обязательного владения </a:t>
            </a:r>
            <a:endParaRPr lang="ru-RU" sz="1000" i="1" dirty="0" smtClean="0">
              <a:solidFill>
                <a:schemeClr val="tx2"/>
              </a:solidFill>
            </a:endParaRPr>
          </a:p>
          <a:p>
            <a:r>
              <a:rPr lang="ru-RU" sz="1000" i="1" dirty="0" smtClean="0">
                <a:solidFill>
                  <a:schemeClr val="tx2"/>
                </a:solidFill>
              </a:rPr>
              <a:t>государственным </a:t>
            </a:r>
            <a:r>
              <a:rPr lang="ru-RU" sz="1000" i="1" dirty="0">
                <a:solidFill>
                  <a:schemeClr val="tx2"/>
                </a:solidFill>
              </a:rPr>
              <a:t>языком для лиц, претендующих и занимающих </a:t>
            </a:r>
            <a:endParaRPr lang="ru-RU" sz="1000" i="1" dirty="0" smtClean="0">
              <a:solidFill>
                <a:schemeClr val="tx2"/>
              </a:solidFill>
            </a:endParaRPr>
          </a:p>
          <a:p>
            <a:r>
              <a:rPr lang="ru-RU" sz="1000" i="1" dirty="0" smtClean="0">
                <a:solidFill>
                  <a:schemeClr val="tx2"/>
                </a:solidFill>
              </a:rPr>
              <a:t>государственные </a:t>
            </a:r>
            <a:r>
              <a:rPr lang="ru-RU" sz="1000" i="1" dirty="0">
                <a:solidFill>
                  <a:schemeClr val="tx2"/>
                </a:solidFill>
              </a:rPr>
              <a:t>и муниципальные </a:t>
            </a:r>
            <a:r>
              <a:rPr lang="ru-RU" sz="1000" i="1" dirty="0" smtClean="0">
                <a:solidFill>
                  <a:schemeClr val="tx2"/>
                </a:solidFill>
              </a:rPr>
              <a:t>должности (ПП КР №430, 2017 г.)</a:t>
            </a:r>
            <a:endParaRPr lang="ru-RU" sz="1000" i="1" dirty="0">
              <a:solidFill>
                <a:schemeClr val="tx2"/>
              </a:solidFill>
            </a:endParaRPr>
          </a:p>
        </p:txBody>
      </p:sp>
      <p:sp>
        <p:nvSpPr>
          <p:cNvPr id="92" name="Text Box 61"/>
          <p:cNvSpPr txBox="1">
            <a:spLocks noChangeArrowheads="1"/>
          </p:cNvSpPr>
          <p:nvPr/>
        </p:nvSpPr>
        <p:spPr bwMode="gray">
          <a:xfrm>
            <a:off x="2241689" y="5024495"/>
            <a:ext cx="1939786" cy="1107996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 eaLnBrk="0" hangingPunct="0"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/>
                </a:solidFill>
              </a:rPr>
              <a:t>Новые программы </a:t>
            </a:r>
            <a:r>
              <a:rPr lang="ru-RU" sz="1300" dirty="0" smtClean="0">
                <a:solidFill>
                  <a:schemeClr val="tx2"/>
                </a:solidFill>
              </a:rPr>
              <a:t>ПК и ПП</a:t>
            </a:r>
          </a:p>
          <a:p>
            <a:pPr marL="180975" indent="-180975" eaLnBrk="0" hangingPunct="0"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/>
                </a:solidFill>
              </a:rPr>
              <a:t>Новый перечень </a:t>
            </a:r>
            <a:r>
              <a:rPr lang="ru-RU" sz="1300" dirty="0" smtClean="0">
                <a:solidFill>
                  <a:schemeClr val="tx2"/>
                </a:solidFill>
              </a:rPr>
              <a:t>ПП</a:t>
            </a:r>
          </a:p>
          <a:p>
            <a:pPr marL="180975" indent="-180975" eaLnBrk="0" hangingPunct="0"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/>
                </a:solidFill>
              </a:rPr>
              <a:t>Формирование госзаказа</a:t>
            </a:r>
            <a:r>
              <a:rPr lang="ru-RU" sz="1300" dirty="0" smtClean="0">
                <a:solidFill>
                  <a:schemeClr val="tx2"/>
                </a:solidFill>
              </a:rPr>
              <a:t> на ПП и ПК</a:t>
            </a:r>
            <a:endParaRPr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27" r="7040"/>
          <a:stretch/>
        </p:blipFill>
        <p:spPr>
          <a:xfrm>
            <a:off x="332113" y="1597810"/>
            <a:ext cx="3631722" cy="492818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547" r="7673"/>
          <a:stretch/>
        </p:blipFill>
        <p:spPr>
          <a:xfrm>
            <a:off x="4328301" y="1599733"/>
            <a:ext cx="3592902" cy="492678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685" r="6246"/>
          <a:stretch/>
        </p:blipFill>
        <p:spPr>
          <a:xfrm>
            <a:off x="8285670" y="1599212"/>
            <a:ext cx="3575651" cy="492678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409" y="176884"/>
            <a:ext cx="10206264" cy="7214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ТОП-25 ЭФФЕКТИВНЫХ ОБРАЗОВАТЕЛЬНЫХ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МИРА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итогам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PISA-2022)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32113" y="1051023"/>
            <a:ext cx="3631722" cy="394086"/>
          </a:xfrm>
          <a:ln>
            <a:solidFill>
              <a:schemeClr val="tx2"/>
            </a:solidFill>
            <a:prstDash val="sysDot"/>
          </a:ln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</a:rPr>
              <a:t>МАТЕМАТИЧЕСКАЯ ГРАМОТНОСТЬ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4328301" y="1051023"/>
            <a:ext cx="3592902" cy="394086"/>
          </a:xfrm>
          <a:ln>
            <a:solidFill>
              <a:schemeClr val="tx2"/>
            </a:solidFill>
            <a:prstDash val="sysDot"/>
          </a:ln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</a:rPr>
              <a:t>ЧИТАТЕЛЬСКАЯ ГРАМОТНОСТЬ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8285670" y="1051023"/>
            <a:ext cx="3575651" cy="394086"/>
          </a:xfrm>
          <a:ln>
            <a:solidFill>
              <a:schemeClr val="tx2"/>
            </a:solidFill>
            <a:prstDash val="sysDot"/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ЕСТЕСТВЕННОНАУЧНАЯ ГРАМОТНОСТЬ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2113" y="6525993"/>
            <a:ext cx="73453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2"/>
                </a:solidFill>
              </a:rPr>
              <a:t>Сбор данных проводился в 2022 году, в тестировании приняли участие 690 тысяч пятнадцатилетних школьников из 81 страны.</a:t>
            </a:r>
          </a:p>
        </p:txBody>
      </p:sp>
    </p:spTree>
    <p:extLst>
      <p:ext uri="{BB962C8B-B14F-4D97-AF65-F5344CB8AC3E}">
        <p14:creationId xmlns:p14="http://schemas.microsoft.com/office/powerpoint/2010/main" val="9269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D010925D-8279-41FE-B472-732F0063C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675" y="798671"/>
            <a:ext cx="796925" cy="796925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187350AB-0B8F-43C6-8B82-1F6E0DF44BF3}"/>
              </a:ext>
            </a:extLst>
          </p:cNvPr>
          <p:cNvSpPr>
            <a:spLocks/>
          </p:cNvSpPr>
          <p:nvPr/>
        </p:nvSpPr>
        <p:spPr bwMode="auto">
          <a:xfrm>
            <a:off x="7191821" y="1063625"/>
            <a:ext cx="912813" cy="912812"/>
          </a:xfrm>
          <a:custGeom>
            <a:avLst/>
            <a:gdLst>
              <a:gd name="T0" fmla="*/ 366 w 510"/>
              <a:gd name="T1" fmla="*/ 62 h 510"/>
              <a:gd name="T2" fmla="*/ 448 w 510"/>
              <a:gd name="T3" fmla="*/ 367 h 510"/>
              <a:gd name="T4" fmla="*/ 143 w 510"/>
              <a:gd name="T5" fmla="*/ 448 h 510"/>
              <a:gd name="T6" fmla="*/ 61 w 510"/>
              <a:gd name="T7" fmla="*/ 143 h 510"/>
              <a:gd name="T8" fmla="*/ 366 w 510"/>
              <a:gd name="T9" fmla="*/ 6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366" y="62"/>
                </a:moveTo>
                <a:cubicBezTo>
                  <a:pt x="473" y="123"/>
                  <a:pt x="510" y="260"/>
                  <a:pt x="448" y="367"/>
                </a:cubicBezTo>
                <a:cubicBezTo>
                  <a:pt x="387" y="473"/>
                  <a:pt x="250" y="510"/>
                  <a:pt x="143" y="448"/>
                </a:cubicBezTo>
                <a:cubicBezTo>
                  <a:pt x="36" y="387"/>
                  <a:pt x="0" y="250"/>
                  <a:pt x="61" y="143"/>
                </a:cubicBezTo>
                <a:cubicBezTo>
                  <a:pt x="123" y="37"/>
                  <a:pt x="260" y="0"/>
                  <a:pt x="366" y="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5AAE9EF0-8A1F-4F5C-BDEB-98A9EC4BE1E7}"/>
              </a:ext>
            </a:extLst>
          </p:cNvPr>
          <p:cNvSpPr>
            <a:spLocks/>
          </p:cNvSpPr>
          <p:nvPr/>
        </p:nvSpPr>
        <p:spPr bwMode="auto">
          <a:xfrm>
            <a:off x="8331646" y="5311775"/>
            <a:ext cx="911225" cy="914400"/>
          </a:xfrm>
          <a:custGeom>
            <a:avLst/>
            <a:gdLst>
              <a:gd name="T0" fmla="*/ 448 w 510"/>
              <a:gd name="T1" fmla="*/ 367 h 511"/>
              <a:gd name="T2" fmla="*/ 143 w 510"/>
              <a:gd name="T3" fmla="*/ 449 h 511"/>
              <a:gd name="T4" fmla="*/ 61 w 510"/>
              <a:gd name="T5" fmla="*/ 144 h 511"/>
              <a:gd name="T6" fmla="*/ 366 w 510"/>
              <a:gd name="T7" fmla="*/ 62 h 511"/>
              <a:gd name="T8" fmla="*/ 448 w 510"/>
              <a:gd name="T9" fmla="*/ 367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1">
                <a:moveTo>
                  <a:pt x="448" y="367"/>
                </a:moveTo>
                <a:cubicBezTo>
                  <a:pt x="386" y="474"/>
                  <a:pt x="250" y="511"/>
                  <a:pt x="143" y="449"/>
                </a:cubicBezTo>
                <a:cubicBezTo>
                  <a:pt x="36" y="387"/>
                  <a:pt x="0" y="251"/>
                  <a:pt x="61" y="144"/>
                </a:cubicBezTo>
                <a:cubicBezTo>
                  <a:pt x="123" y="37"/>
                  <a:pt x="259" y="0"/>
                  <a:pt x="366" y="62"/>
                </a:cubicBezTo>
                <a:cubicBezTo>
                  <a:pt x="473" y="124"/>
                  <a:pt x="510" y="260"/>
                  <a:pt x="448" y="36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7">
            <a:extLst>
              <a:ext uri="{FF2B5EF4-FFF2-40B4-BE49-F238E27FC236}">
                <a16:creationId xmlns:a16="http://schemas.microsoft.com/office/drawing/2014/main" id="{98E95448-824E-4FA4-8D3D-B28A714F1C22}"/>
              </a:ext>
            </a:extLst>
          </p:cNvPr>
          <p:cNvSpPr>
            <a:spLocks/>
          </p:cNvSpPr>
          <p:nvPr/>
        </p:nvSpPr>
        <p:spPr bwMode="auto">
          <a:xfrm>
            <a:off x="4095403" y="1063625"/>
            <a:ext cx="911225" cy="912812"/>
          </a:xfrm>
          <a:custGeom>
            <a:avLst/>
            <a:gdLst>
              <a:gd name="T0" fmla="*/ 143 w 510"/>
              <a:gd name="T1" fmla="*/ 62 h 510"/>
              <a:gd name="T2" fmla="*/ 448 w 510"/>
              <a:gd name="T3" fmla="*/ 143 h 510"/>
              <a:gd name="T4" fmla="*/ 367 w 510"/>
              <a:gd name="T5" fmla="*/ 448 h 510"/>
              <a:gd name="T6" fmla="*/ 62 w 510"/>
              <a:gd name="T7" fmla="*/ 367 h 510"/>
              <a:gd name="T8" fmla="*/ 143 w 510"/>
              <a:gd name="T9" fmla="*/ 6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143" y="62"/>
                </a:moveTo>
                <a:cubicBezTo>
                  <a:pt x="250" y="0"/>
                  <a:pt x="387" y="37"/>
                  <a:pt x="448" y="143"/>
                </a:cubicBezTo>
                <a:cubicBezTo>
                  <a:pt x="510" y="250"/>
                  <a:pt x="474" y="387"/>
                  <a:pt x="367" y="448"/>
                </a:cubicBezTo>
                <a:cubicBezTo>
                  <a:pt x="260" y="510"/>
                  <a:pt x="123" y="473"/>
                  <a:pt x="62" y="367"/>
                </a:cubicBezTo>
                <a:cubicBezTo>
                  <a:pt x="0" y="260"/>
                  <a:pt x="37" y="123"/>
                  <a:pt x="143" y="6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4">
            <a:extLst>
              <a:ext uri="{FF2B5EF4-FFF2-40B4-BE49-F238E27FC236}">
                <a16:creationId xmlns:a16="http://schemas.microsoft.com/office/drawing/2014/main" id="{71002197-657D-4333-AFC9-97B537D43D27}"/>
              </a:ext>
            </a:extLst>
          </p:cNvPr>
          <p:cNvSpPr>
            <a:spLocks/>
          </p:cNvSpPr>
          <p:nvPr/>
        </p:nvSpPr>
        <p:spPr bwMode="auto">
          <a:xfrm>
            <a:off x="2942581" y="2203450"/>
            <a:ext cx="912813" cy="911225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rgbClr val="CC006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5">
            <a:extLst>
              <a:ext uri="{FF2B5EF4-FFF2-40B4-BE49-F238E27FC236}">
                <a16:creationId xmlns:a16="http://schemas.microsoft.com/office/drawing/2014/main" id="{68CF7F82-527B-41A1-9F12-333723CFBA02}"/>
              </a:ext>
            </a:extLst>
          </p:cNvPr>
          <p:cNvSpPr>
            <a:spLocks/>
          </p:cNvSpPr>
          <p:nvPr/>
        </p:nvSpPr>
        <p:spPr bwMode="auto">
          <a:xfrm>
            <a:off x="8331646" y="2203450"/>
            <a:ext cx="911225" cy="911225"/>
          </a:xfrm>
          <a:custGeom>
            <a:avLst/>
            <a:gdLst>
              <a:gd name="T0" fmla="*/ 448 w 510"/>
              <a:gd name="T1" fmla="*/ 143 h 510"/>
              <a:gd name="T2" fmla="*/ 366 w 510"/>
              <a:gd name="T3" fmla="*/ 448 h 510"/>
              <a:gd name="T4" fmla="*/ 61 w 510"/>
              <a:gd name="T5" fmla="*/ 366 h 510"/>
              <a:gd name="T6" fmla="*/ 143 w 510"/>
              <a:gd name="T7" fmla="*/ 61 h 510"/>
              <a:gd name="T8" fmla="*/ 448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448" y="143"/>
                </a:moveTo>
                <a:cubicBezTo>
                  <a:pt x="510" y="250"/>
                  <a:pt x="473" y="386"/>
                  <a:pt x="366" y="448"/>
                </a:cubicBezTo>
                <a:cubicBezTo>
                  <a:pt x="259" y="510"/>
                  <a:pt x="123" y="473"/>
                  <a:pt x="61" y="366"/>
                </a:cubicBezTo>
                <a:cubicBezTo>
                  <a:pt x="0" y="260"/>
                  <a:pt x="36" y="123"/>
                  <a:pt x="143" y="61"/>
                </a:cubicBezTo>
                <a:cubicBezTo>
                  <a:pt x="250" y="0"/>
                  <a:pt x="386" y="36"/>
                  <a:pt x="448" y="14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69">
            <a:extLst>
              <a:ext uri="{FF2B5EF4-FFF2-40B4-BE49-F238E27FC236}">
                <a16:creationId xmlns:a16="http://schemas.microsoft.com/office/drawing/2014/main" id="{DB4D3688-7E3C-431F-9EDE-7AF63550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9387" y="3814763"/>
            <a:ext cx="798513" cy="7985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1">
            <a:extLst>
              <a:ext uri="{FF2B5EF4-FFF2-40B4-BE49-F238E27FC236}">
                <a16:creationId xmlns:a16="http://schemas.microsoft.com/office/drawing/2014/main" id="{DDEF20A0-8847-47B6-A127-A31F98808597}"/>
              </a:ext>
            </a:extLst>
          </p:cNvPr>
          <p:cNvSpPr>
            <a:spLocks/>
          </p:cNvSpPr>
          <p:nvPr/>
        </p:nvSpPr>
        <p:spPr bwMode="auto">
          <a:xfrm>
            <a:off x="2942581" y="5312569"/>
            <a:ext cx="912813" cy="912812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solidFill>
            <a:srgbClr val="248CD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73">
            <a:extLst>
              <a:ext uri="{FF2B5EF4-FFF2-40B4-BE49-F238E27FC236}">
                <a16:creationId xmlns:a16="http://schemas.microsoft.com/office/drawing/2014/main" id="{95C8059C-AF81-4EDE-9E8B-83FBE1ACF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896" y="3814763"/>
            <a:ext cx="796925" cy="7985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6">
            <a:extLst>
              <a:ext uri="{FF2B5EF4-FFF2-40B4-BE49-F238E27FC236}">
                <a16:creationId xmlns:a16="http://schemas.microsoft.com/office/drawing/2014/main" id="{26DCEF3B-929E-463C-B24B-66C51735D1CD}"/>
              </a:ext>
            </a:extLst>
          </p:cNvPr>
          <p:cNvSpPr>
            <a:spLocks noEditPoints="1"/>
          </p:cNvSpPr>
          <p:nvPr/>
        </p:nvSpPr>
        <p:spPr bwMode="auto">
          <a:xfrm>
            <a:off x="6098033" y="1612900"/>
            <a:ext cx="503238" cy="1133475"/>
          </a:xfrm>
          <a:custGeom>
            <a:avLst/>
            <a:gdLst>
              <a:gd name="T0" fmla="*/ 309 w 317"/>
              <a:gd name="T1" fmla="*/ 671 h 714"/>
              <a:gd name="T2" fmla="*/ 307 w 317"/>
              <a:gd name="T3" fmla="*/ 666 h 714"/>
              <a:gd name="T4" fmla="*/ 304 w 317"/>
              <a:gd name="T5" fmla="*/ 660 h 714"/>
              <a:gd name="T6" fmla="*/ 301 w 317"/>
              <a:gd name="T7" fmla="*/ 656 h 714"/>
              <a:gd name="T8" fmla="*/ 295 w 317"/>
              <a:gd name="T9" fmla="*/ 652 h 714"/>
              <a:gd name="T10" fmla="*/ 291 w 317"/>
              <a:gd name="T11" fmla="*/ 649 h 714"/>
              <a:gd name="T12" fmla="*/ 284 w 317"/>
              <a:gd name="T13" fmla="*/ 648 h 714"/>
              <a:gd name="T14" fmla="*/ 277 w 317"/>
              <a:gd name="T15" fmla="*/ 648 h 714"/>
              <a:gd name="T16" fmla="*/ 272 w 317"/>
              <a:gd name="T17" fmla="*/ 649 h 714"/>
              <a:gd name="T18" fmla="*/ 266 w 317"/>
              <a:gd name="T19" fmla="*/ 651 h 714"/>
              <a:gd name="T20" fmla="*/ 261 w 317"/>
              <a:gd name="T21" fmla="*/ 653 h 714"/>
              <a:gd name="T22" fmla="*/ 257 w 317"/>
              <a:gd name="T23" fmla="*/ 658 h 714"/>
              <a:gd name="T24" fmla="*/ 254 w 317"/>
              <a:gd name="T25" fmla="*/ 664 h 714"/>
              <a:gd name="T26" fmla="*/ 252 w 317"/>
              <a:gd name="T27" fmla="*/ 669 h 714"/>
              <a:gd name="T28" fmla="*/ 250 w 317"/>
              <a:gd name="T29" fmla="*/ 675 h 714"/>
              <a:gd name="T30" fmla="*/ 250 w 317"/>
              <a:gd name="T31" fmla="*/ 682 h 714"/>
              <a:gd name="T32" fmla="*/ 252 w 317"/>
              <a:gd name="T33" fmla="*/ 687 h 714"/>
              <a:gd name="T34" fmla="*/ 255 w 317"/>
              <a:gd name="T35" fmla="*/ 693 h 714"/>
              <a:gd name="T36" fmla="*/ 258 w 317"/>
              <a:gd name="T37" fmla="*/ 697 h 714"/>
              <a:gd name="T38" fmla="*/ 263 w 317"/>
              <a:gd name="T39" fmla="*/ 702 h 714"/>
              <a:gd name="T40" fmla="*/ 268 w 317"/>
              <a:gd name="T41" fmla="*/ 704 h 714"/>
              <a:gd name="T42" fmla="*/ 275 w 317"/>
              <a:gd name="T43" fmla="*/ 706 h 714"/>
              <a:gd name="T44" fmla="*/ 281 w 317"/>
              <a:gd name="T45" fmla="*/ 706 h 714"/>
              <a:gd name="T46" fmla="*/ 288 w 317"/>
              <a:gd name="T47" fmla="*/ 705 h 714"/>
              <a:gd name="T48" fmla="*/ 293 w 317"/>
              <a:gd name="T49" fmla="*/ 703 h 714"/>
              <a:gd name="T50" fmla="*/ 298 w 317"/>
              <a:gd name="T51" fmla="*/ 701 h 714"/>
              <a:gd name="T52" fmla="*/ 302 w 317"/>
              <a:gd name="T53" fmla="*/ 696 h 714"/>
              <a:gd name="T54" fmla="*/ 306 w 317"/>
              <a:gd name="T55" fmla="*/ 691 h 714"/>
              <a:gd name="T56" fmla="*/ 308 w 317"/>
              <a:gd name="T57" fmla="*/ 685 h 714"/>
              <a:gd name="T58" fmla="*/ 309 w 317"/>
              <a:gd name="T59" fmla="*/ 679 h 714"/>
              <a:gd name="T60" fmla="*/ 284 w 317"/>
              <a:gd name="T61" fmla="*/ 640 h 714"/>
              <a:gd name="T62" fmla="*/ 292 w 317"/>
              <a:gd name="T63" fmla="*/ 641 h 714"/>
              <a:gd name="T64" fmla="*/ 300 w 317"/>
              <a:gd name="T65" fmla="*/ 644 h 714"/>
              <a:gd name="T66" fmla="*/ 306 w 317"/>
              <a:gd name="T67" fmla="*/ 650 h 714"/>
              <a:gd name="T68" fmla="*/ 310 w 317"/>
              <a:gd name="T69" fmla="*/ 656 h 714"/>
              <a:gd name="T70" fmla="*/ 315 w 317"/>
              <a:gd name="T71" fmla="*/ 662 h 714"/>
              <a:gd name="T72" fmla="*/ 317 w 317"/>
              <a:gd name="T73" fmla="*/ 669 h 714"/>
              <a:gd name="T74" fmla="*/ 317 w 317"/>
              <a:gd name="T75" fmla="*/ 678 h 714"/>
              <a:gd name="T76" fmla="*/ 317 w 317"/>
              <a:gd name="T77" fmla="*/ 686 h 714"/>
              <a:gd name="T78" fmla="*/ 313 w 317"/>
              <a:gd name="T79" fmla="*/ 693 h 714"/>
              <a:gd name="T80" fmla="*/ 310 w 317"/>
              <a:gd name="T81" fmla="*/ 700 h 714"/>
              <a:gd name="T82" fmla="*/ 304 w 317"/>
              <a:gd name="T83" fmla="*/ 705 h 714"/>
              <a:gd name="T84" fmla="*/ 298 w 317"/>
              <a:gd name="T85" fmla="*/ 710 h 714"/>
              <a:gd name="T86" fmla="*/ 291 w 317"/>
              <a:gd name="T87" fmla="*/ 713 h 714"/>
              <a:gd name="T88" fmla="*/ 283 w 317"/>
              <a:gd name="T89" fmla="*/ 714 h 714"/>
              <a:gd name="T90" fmla="*/ 275 w 317"/>
              <a:gd name="T91" fmla="*/ 714 h 714"/>
              <a:gd name="T92" fmla="*/ 267 w 317"/>
              <a:gd name="T93" fmla="*/ 712 h 714"/>
              <a:gd name="T94" fmla="*/ 261 w 317"/>
              <a:gd name="T95" fmla="*/ 710 h 714"/>
              <a:gd name="T96" fmla="*/ 254 w 317"/>
              <a:gd name="T97" fmla="*/ 704 h 714"/>
              <a:gd name="T98" fmla="*/ 249 w 317"/>
              <a:gd name="T99" fmla="*/ 699 h 714"/>
              <a:gd name="T100" fmla="*/ 245 w 317"/>
              <a:gd name="T101" fmla="*/ 692 h 714"/>
              <a:gd name="T102" fmla="*/ 243 w 317"/>
              <a:gd name="T103" fmla="*/ 685 h 714"/>
              <a:gd name="T104" fmla="*/ 243 w 317"/>
              <a:gd name="T105" fmla="*/ 677 h 714"/>
              <a:gd name="T106" fmla="*/ 243 w 317"/>
              <a:gd name="T107" fmla="*/ 669 h 714"/>
              <a:gd name="T108" fmla="*/ 246 w 317"/>
              <a:gd name="T109" fmla="*/ 661 h 714"/>
              <a:gd name="T110" fmla="*/ 249 w 317"/>
              <a:gd name="T111" fmla="*/ 655 h 714"/>
              <a:gd name="T112" fmla="*/ 255 w 317"/>
              <a:gd name="T113" fmla="*/ 649 h 714"/>
              <a:gd name="T114" fmla="*/ 261 w 317"/>
              <a:gd name="T115" fmla="*/ 644 h 714"/>
              <a:gd name="T116" fmla="*/ 268 w 317"/>
              <a:gd name="T117" fmla="*/ 641 h 714"/>
              <a:gd name="T118" fmla="*/ 275 w 317"/>
              <a:gd name="T119" fmla="*/ 640 h 714"/>
              <a:gd name="T120" fmla="*/ 266 w 317"/>
              <a:gd name="T121" fmla="*/ 544 h 714"/>
              <a:gd name="T122" fmla="*/ 30 w 317"/>
              <a:gd name="T123" fmla="*/ 537 h 714"/>
              <a:gd name="T124" fmla="*/ 0 w 317"/>
              <a:gd name="T125" fmla="*/ 299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7" h="714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09" y="677"/>
                </a:moveTo>
                <a:lnTo>
                  <a:pt x="309" y="677"/>
                </a:lnTo>
                <a:lnTo>
                  <a:pt x="309" y="677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69"/>
                </a:lnTo>
                <a:lnTo>
                  <a:pt x="309" y="669"/>
                </a:lnTo>
                <a:lnTo>
                  <a:pt x="309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6"/>
                </a:lnTo>
                <a:lnTo>
                  <a:pt x="308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4"/>
                </a:lnTo>
                <a:lnTo>
                  <a:pt x="307" y="664"/>
                </a:lnTo>
                <a:lnTo>
                  <a:pt x="307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1"/>
                </a:lnTo>
                <a:lnTo>
                  <a:pt x="306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3" y="660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7"/>
                </a:lnTo>
                <a:lnTo>
                  <a:pt x="302" y="657"/>
                </a:lnTo>
                <a:lnTo>
                  <a:pt x="302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6"/>
                </a:lnTo>
                <a:lnTo>
                  <a:pt x="301" y="656"/>
                </a:lnTo>
                <a:lnTo>
                  <a:pt x="301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5"/>
                </a:lnTo>
                <a:lnTo>
                  <a:pt x="300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3"/>
                </a:lnTo>
                <a:lnTo>
                  <a:pt x="299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7" y="653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1"/>
                </a:lnTo>
                <a:lnTo>
                  <a:pt x="295" y="651"/>
                </a:lnTo>
                <a:lnTo>
                  <a:pt x="295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3" y="651"/>
                </a:lnTo>
                <a:lnTo>
                  <a:pt x="293" y="651"/>
                </a:lnTo>
                <a:lnTo>
                  <a:pt x="293" y="651"/>
                </a:lnTo>
                <a:lnTo>
                  <a:pt x="293" y="650"/>
                </a:lnTo>
                <a:lnTo>
                  <a:pt x="293" y="650"/>
                </a:lnTo>
                <a:lnTo>
                  <a:pt x="293" y="650"/>
                </a:lnTo>
                <a:lnTo>
                  <a:pt x="293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1" y="650"/>
                </a:lnTo>
                <a:lnTo>
                  <a:pt x="291" y="650"/>
                </a:lnTo>
                <a:lnTo>
                  <a:pt x="291" y="650"/>
                </a:lnTo>
                <a:lnTo>
                  <a:pt x="291" y="649"/>
                </a:lnTo>
                <a:lnTo>
                  <a:pt x="291" y="649"/>
                </a:lnTo>
                <a:lnTo>
                  <a:pt x="291" y="649"/>
                </a:lnTo>
                <a:lnTo>
                  <a:pt x="291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8" y="649"/>
                </a:lnTo>
                <a:lnTo>
                  <a:pt x="288" y="649"/>
                </a:lnTo>
                <a:lnTo>
                  <a:pt x="288" y="649"/>
                </a:lnTo>
                <a:lnTo>
                  <a:pt x="288" y="648"/>
                </a:lnTo>
                <a:lnTo>
                  <a:pt x="288" y="648"/>
                </a:lnTo>
                <a:lnTo>
                  <a:pt x="288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2" y="648"/>
                </a:lnTo>
                <a:lnTo>
                  <a:pt x="272" y="648"/>
                </a:lnTo>
                <a:lnTo>
                  <a:pt x="272" y="648"/>
                </a:lnTo>
                <a:lnTo>
                  <a:pt x="272" y="649"/>
                </a:lnTo>
                <a:lnTo>
                  <a:pt x="272" y="649"/>
                </a:lnTo>
                <a:lnTo>
                  <a:pt x="272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68" y="649"/>
                </a:lnTo>
                <a:lnTo>
                  <a:pt x="268" y="649"/>
                </a:lnTo>
                <a:lnTo>
                  <a:pt x="268" y="649"/>
                </a:lnTo>
                <a:lnTo>
                  <a:pt x="268" y="650"/>
                </a:lnTo>
                <a:lnTo>
                  <a:pt x="268" y="650"/>
                </a:lnTo>
                <a:lnTo>
                  <a:pt x="268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1"/>
                </a:lnTo>
                <a:lnTo>
                  <a:pt x="266" y="651"/>
                </a:lnTo>
                <a:lnTo>
                  <a:pt x="266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4" y="651"/>
                </a:lnTo>
                <a:lnTo>
                  <a:pt x="264" y="651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3"/>
                </a:lnTo>
                <a:lnTo>
                  <a:pt x="263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1" y="653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59" y="655"/>
                </a:lnTo>
                <a:lnTo>
                  <a:pt x="259" y="655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8" y="656"/>
                </a:lnTo>
                <a:lnTo>
                  <a:pt x="258" y="656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7" y="657"/>
                </a:lnTo>
                <a:lnTo>
                  <a:pt x="257" y="657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6" y="658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60"/>
                </a:lnTo>
                <a:lnTo>
                  <a:pt x="256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4"/>
                </a:lnTo>
                <a:lnTo>
                  <a:pt x="254" y="664"/>
                </a:lnTo>
                <a:lnTo>
                  <a:pt x="254" y="664"/>
                </a:lnTo>
                <a:lnTo>
                  <a:pt x="254" y="664"/>
                </a:lnTo>
                <a:lnTo>
                  <a:pt x="253" y="664"/>
                </a:lnTo>
                <a:lnTo>
                  <a:pt x="253" y="664"/>
                </a:lnTo>
                <a:lnTo>
                  <a:pt x="253" y="664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2" y="666"/>
                </a:lnTo>
                <a:lnTo>
                  <a:pt x="252" y="666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0" y="669"/>
                </a:lnTo>
                <a:lnTo>
                  <a:pt x="250" y="669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1"/>
                </a:lnTo>
                <a:lnTo>
                  <a:pt x="253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4"/>
                </a:lnTo>
                <a:lnTo>
                  <a:pt x="255" y="694"/>
                </a:lnTo>
                <a:lnTo>
                  <a:pt x="255" y="694"/>
                </a:lnTo>
                <a:lnTo>
                  <a:pt x="255" y="694"/>
                </a:lnTo>
                <a:lnTo>
                  <a:pt x="256" y="694"/>
                </a:lnTo>
                <a:lnTo>
                  <a:pt x="256" y="694"/>
                </a:lnTo>
                <a:lnTo>
                  <a:pt x="256" y="694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2" y="700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2"/>
                </a:lnTo>
                <a:lnTo>
                  <a:pt x="263" y="702"/>
                </a:lnTo>
                <a:lnTo>
                  <a:pt x="263" y="702"/>
                </a:lnTo>
                <a:lnTo>
                  <a:pt x="263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4"/>
                </a:lnTo>
                <a:lnTo>
                  <a:pt x="266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3" y="705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1" y="705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3" y="704"/>
                </a:lnTo>
                <a:lnTo>
                  <a:pt x="293" y="704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5" y="703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1"/>
                </a:lnTo>
                <a:lnTo>
                  <a:pt x="297" y="701"/>
                </a:lnTo>
                <a:lnTo>
                  <a:pt x="297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300" y="700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1" y="699"/>
                </a:lnTo>
                <a:lnTo>
                  <a:pt x="301" y="699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2" y="697"/>
                </a:lnTo>
                <a:lnTo>
                  <a:pt x="302" y="697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4"/>
                </a:lnTo>
                <a:lnTo>
                  <a:pt x="303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6" y="693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7" y="691"/>
                </a:lnTo>
                <a:lnTo>
                  <a:pt x="307" y="691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8" y="688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9" y="685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close/>
                <a:moveTo>
                  <a:pt x="280" y="640"/>
                </a:moveTo>
                <a:lnTo>
                  <a:pt x="280" y="640"/>
                </a:lnTo>
                <a:lnTo>
                  <a:pt x="280" y="640"/>
                </a:lnTo>
                <a:lnTo>
                  <a:pt x="281" y="640"/>
                </a:lnTo>
                <a:lnTo>
                  <a:pt x="281" y="640"/>
                </a:lnTo>
                <a:lnTo>
                  <a:pt x="281" y="640"/>
                </a:lnTo>
                <a:lnTo>
                  <a:pt x="281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5" y="640"/>
                </a:lnTo>
                <a:lnTo>
                  <a:pt x="285" y="640"/>
                </a:lnTo>
                <a:lnTo>
                  <a:pt x="285" y="640"/>
                </a:lnTo>
                <a:lnTo>
                  <a:pt x="285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9" y="640"/>
                </a:lnTo>
                <a:lnTo>
                  <a:pt x="289" y="640"/>
                </a:lnTo>
                <a:lnTo>
                  <a:pt x="289" y="640"/>
                </a:lnTo>
                <a:lnTo>
                  <a:pt x="289" y="641"/>
                </a:lnTo>
                <a:lnTo>
                  <a:pt x="289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5" y="642"/>
                </a:lnTo>
                <a:lnTo>
                  <a:pt x="295" y="642"/>
                </a:lnTo>
                <a:lnTo>
                  <a:pt x="295" y="643"/>
                </a:lnTo>
                <a:lnTo>
                  <a:pt x="295" y="643"/>
                </a:lnTo>
                <a:lnTo>
                  <a:pt x="295" y="643"/>
                </a:lnTo>
                <a:lnTo>
                  <a:pt x="295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8" y="643"/>
                </a:lnTo>
                <a:lnTo>
                  <a:pt x="298" y="643"/>
                </a:lnTo>
                <a:lnTo>
                  <a:pt x="298" y="644"/>
                </a:lnTo>
                <a:lnTo>
                  <a:pt x="298" y="644"/>
                </a:lnTo>
                <a:lnTo>
                  <a:pt x="298" y="644"/>
                </a:lnTo>
                <a:lnTo>
                  <a:pt x="298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300" y="644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7"/>
                </a:lnTo>
                <a:lnTo>
                  <a:pt x="301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4" y="648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6" y="649"/>
                </a:lnTo>
                <a:lnTo>
                  <a:pt x="306" y="649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7" y="650"/>
                </a:lnTo>
                <a:lnTo>
                  <a:pt x="307" y="650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8" y="651"/>
                </a:lnTo>
                <a:lnTo>
                  <a:pt x="308" y="651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6"/>
                </a:lnTo>
                <a:lnTo>
                  <a:pt x="310" y="656"/>
                </a:lnTo>
                <a:lnTo>
                  <a:pt x="310" y="656"/>
                </a:lnTo>
                <a:lnTo>
                  <a:pt x="311" y="656"/>
                </a:lnTo>
                <a:lnTo>
                  <a:pt x="311" y="656"/>
                </a:lnTo>
                <a:lnTo>
                  <a:pt x="311" y="656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9"/>
                </a:lnTo>
                <a:lnTo>
                  <a:pt x="312" y="659"/>
                </a:lnTo>
                <a:lnTo>
                  <a:pt x="312" y="659"/>
                </a:lnTo>
                <a:lnTo>
                  <a:pt x="312" y="659"/>
                </a:lnTo>
                <a:lnTo>
                  <a:pt x="313" y="659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1"/>
                </a:lnTo>
                <a:lnTo>
                  <a:pt x="313" y="661"/>
                </a:lnTo>
                <a:lnTo>
                  <a:pt x="313" y="661"/>
                </a:lnTo>
                <a:lnTo>
                  <a:pt x="313" y="661"/>
                </a:lnTo>
                <a:lnTo>
                  <a:pt x="315" y="661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8"/>
                </a:lnTo>
                <a:lnTo>
                  <a:pt x="316" y="668"/>
                </a:lnTo>
                <a:lnTo>
                  <a:pt x="316" y="668"/>
                </a:lnTo>
                <a:lnTo>
                  <a:pt x="317" y="668"/>
                </a:lnTo>
                <a:lnTo>
                  <a:pt x="317" y="668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3"/>
                </a:lnTo>
                <a:lnTo>
                  <a:pt x="317" y="673"/>
                </a:lnTo>
                <a:lnTo>
                  <a:pt x="317" y="673"/>
                </a:lnTo>
                <a:lnTo>
                  <a:pt x="317" y="673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7"/>
                </a:lnTo>
                <a:lnTo>
                  <a:pt x="317" y="677"/>
                </a:lnTo>
                <a:lnTo>
                  <a:pt x="317" y="677"/>
                </a:lnTo>
                <a:lnTo>
                  <a:pt x="317" y="677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81"/>
                </a:lnTo>
                <a:lnTo>
                  <a:pt x="317" y="681"/>
                </a:lnTo>
                <a:lnTo>
                  <a:pt x="317" y="681"/>
                </a:lnTo>
                <a:lnTo>
                  <a:pt x="317" y="681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90"/>
                </a:lnTo>
                <a:lnTo>
                  <a:pt x="316" y="690"/>
                </a:lnTo>
                <a:lnTo>
                  <a:pt x="316" y="690"/>
                </a:lnTo>
                <a:lnTo>
                  <a:pt x="315" y="690"/>
                </a:lnTo>
                <a:lnTo>
                  <a:pt x="315" y="690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1" y="696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9"/>
                </a:lnTo>
                <a:lnTo>
                  <a:pt x="311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09" y="700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2" y="706"/>
                </a:lnTo>
                <a:lnTo>
                  <a:pt x="302" y="706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9"/>
                </a:lnTo>
                <a:lnTo>
                  <a:pt x="301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299" y="709"/>
                </a:lnTo>
                <a:lnTo>
                  <a:pt x="299" y="710"/>
                </a:lnTo>
                <a:lnTo>
                  <a:pt x="299" y="710"/>
                </a:lnTo>
                <a:lnTo>
                  <a:pt x="299" y="710"/>
                </a:lnTo>
                <a:lnTo>
                  <a:pt x="299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3"/>
                </a:lnTo>
                <a:lnTo>
                  <a:pt x="292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5" y="714"/>
                </a:lnTo>
                <a:lnTo>
                  <a:pt x="285" y="714"/>
                </a:lnTo>
                <a:lnTo>
                  <a:pt x="285" y="714"/>
                </a:lnTo>
                <a:lnTo>
                  <a:pt x="285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1" y="714"/>
                </a:lnTo>
                <a:lnTo>
                  <a:pt x="281" y="714"/>
                </a:lnTo>
                <a:lnTo>
                  <a:pt x="281" y="714"/>
                </a:lnTo>
                <a:lnTo>
                  <a:pt x="281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7" y="714"/>
                </a:lnTo>
                <a:lnTo>
                  <a:pt x="277" y="714"/>
                </a:lnTo>
                <a:lnTo>
                  <a:pt x="277" y="714"/>
                </a:lnTo>
                <a:lnTo>
                  <a:pt x="277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3" y="714"/>
                </a:lnTo>
                <a:lnTo>
                  <a:pt x="273" y="714"/>
                </a:lnTo>
                <a:lnTo>
                  <a:pt x="273" y="714"/>
                </a:lnTo>
                <a:lnTo>
                  <a:pt x="273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7" y="713"/>
                </a:lnTo>
                <a:lnTo>
                  <a:pt x="267" y="712"/>
                </a:lnTo>
                <a:lnTo>
                  <a:pt x="267" y="712"/>
                </a:lnTo>
                <a:lnTo>
                  <a:pt x="267" y="712"/>
                </a:lnTo>
                <a:lnTo>
                  <a:pt x="267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09"/>
                </a:lnTo>
                <a:lnTo>
                  <a:pt x="261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8" y="709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6"/>
                </a:lnTo>
                <a:lnTo>
                  <a:pt x="257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3" y="704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0"/>
                </a:lnTo>
                <a:lnTo>
                  <a:pt x="250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699"/>
                </a:lnTo>
                <a:lnTo>
                  <a:pt x="249" y="699"/>
                </a:lnTo>
                <a:lnTo>
                  <a:pt x="249" y="699"/>
                </a:lnTo>
                <a:lnTo>
                  <a:pt x="249" y="699"/>
                </a:lnTo>
                <a:lnTo>
                  <a:pt x="248" y="699"/>
                </a:lnTo>
                <a:lnTo>
                  <a:pt x="248" y="699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0"/>
                </a:lnTo>
                <a:lnTo>
                  <a:pt x="245" y="690"/>
                </a:lnTo>
                <a:lnTo>
                  <a:pt x="245" y="690"/>
                </a:lnTo>
                <a:lnTo>
                  <a:pt x="244" y="690"/>
                </a:lnTo>
                <a:lnTo>
                  <a:pt x="244" y="690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1"/>
                </a:lnTo>
                <a:lnTo>
                  <a:pt x="243" y="681"/>
                </a:lnTo>
                <a:lnTo>
                  <a:pt x="243" y="681"/>
                </a:lnTo>
                <a:lnTo>
                  <a:pt x="243" y="681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7"/>
                </a:lnTo>
                <a:lnTo>
                  <a:pt x="243" y="677"/>
                </a:lnTo>
                <a:lnTo>
                  <a:pt x="243" y="677"/>
                </a:lnTo>
                <a:lnTo>
                  <a:pt x="243" y="677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3"/>
                </a:lnTo>
                <a:lnTo>
                  <a:pt x="243" y="673"/>
                </a:lnTo>
                <a:lnTo>
                  <a:pt x="243" y="673"/>
                </a:lnTo>
                <a:lnTo>
                  <a:pt x="243" y="673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5"/>
                </a:lnTo>
                <a:lnTo>
                  <a:pt x="244" y="665"/>
                </a:lnTo>
                <a:lnTo>
                  <a:pt x="244" y="665"/>
                </a:lnTo>
                <a:lnTo>
                  <a:pt x="245" y="665"/>
                </a:lnTo>
                <a:lnTo>
                  <a:pt x="245" y="665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6"/>
                </a:lnTo>
                <a:lnTo>
                  <a:pt x="248" y="656"/>
                </a:lnTo>
                <a:lnTo>
                  <a:pt x="248" y="656"/>
                </a:lnTo>
                <a:lnTo>
                  <a:pt x="249" y="656"/>
                </a:lnTo>
                <a:lnTo>
                  <a:pt x="249" y="656"/>
                </a:lnTo>
                <a:lnTo>
                  <a:pt x="249" y="656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50" y="655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1"/>
                </a:lnTo>
                <a:lnTo>
                  <a:pt x="252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0"/>
                </a:lnTo>
                <a:lnTo>
                  <a:pt x="253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49"/>
                </a:lnTo>
                <a:lnTo>
                  <a:pt x="254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7" y="648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8" y="647"/>
                </a:lnTo>
                <a:lnTo>
                  <a:pt x="258" y="647"/>
                </a:lnTo>
                <a:lnTo>
                  <a:pt x="258" y="647"/>
                </a:lnTo>
                <a:lnTo>
                  <a:pt x="258" y="646"/>
                </a:lnTo>
                <a:lnTo>
                  <a:pt x="258" y="646"/>
                </a:lnTo>
                <a:lnTo>
                  <a:pt x="258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3"/>
                </a:lnTo>
                <a:lnTo>
                  <a:pt x="262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2"/>
                </a:lnTo>
                <a:lnTo>
                  <a:pt x="264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7" y="642"/>
                </a:lnTo>
                <a:lnTo>
                  <a:pt x="267" y="641"/>
                </a:lnTo>
                <a:lnTo>
                  <a:pt x="267" y="641"/>
                </a:lnTo>
                <a:lnTo>
                  <a:pt x="267" y="641"/>
                </a:lnTo>
                <a:lnTo>
                  <a:pt x="267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1" y="641"/>
                </a:lnTo>
                <a:lnTo>
                  <a:pt x="271" y="641"/>
                </a:lnTo>
                <a:lnTo>
                  <a:pt x="271" y="640"/>
                </a:lnTo>
                <a:lnTo>
                  <a:pt x="271" y="640"/>
                </a:lnTo>
                <a:lnTo>
                  <a:pt x="271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3" y="640"/>
                </a:lnTo>
                <a:lnTo>
                  <a:pt x="273" y="640"/>
                </a:lnTo>
                <a:lnTo>
                  <a:pt x="273" y="640"/>
                </a:lnTo>
                <a:lnTo>
                  <a:pt x="273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7" y="640"/>
                </a:lnTo>
                <a:lnTo>
                  <a:pt x="277" y="640"/>
                </a:lnTo>
                <a:lnTo>
                  <a:pt x="277" y="640"/>
                </a:lnTo>
                <a:lnTo>
                  <a:pt x="277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80" y="640"/>
                </a:lnTo>
                <a:lnTo>
                  <a:pt x="280" y="640"/>
                </a:lnTo>
                <a:lnTo>
                  <a:pt x="280" y="640"/>
                </a:lnTo>
                <a:lnTo>
                  <a:pt x="280" y="640"/>
                </a:lnTo>
                <a:close/>
                <a:moveTo>
                  <a:pt x="284" y="637"/>
                </a:moveTo>
                <a:lnTo>
                  <a:pt x="276" y="637"/>
                </a:lnTo>
                <a:lnTo>
                  <a:pt x="276" y="621"/>
                </a:lnTo>
                <a:lnTo>
                  <a:pt x="284" y="621"/>
                </a:lnTo>
                <a:lnTo>
                  <a:pt x="284" y="637"/>
                </a:lnTo>
                <a:lnTo>
                  <a:pt x="284" y="637"/>
                </a:lnTo>
                <a:close/>
                <a:moveTo>
                  <a:pt x="284" y="589"/>
                </a:moveTo>
                <a:lnTo>
                  <a:pt x="276" y="589"/>
                </a:lnTo>
                <a:lnTo>
                  <a:pt x="276" y="574"/>
                </a:lnTo>
                <a:lnTo>
                  <a:pt x="284" y="574"/>
                </a:lnTo>
                <a:lnTo>
                  <a:pt x="284" y="589"/>
                </a:lnTo>
                <a:lnTo>
                  <a:pt x="284" y="589"/>
                </a:lnTo>
                <a:close/>
                <a:moveTo>
                  <a:pt x="284" y="543"/>
                </a:moveTo>
                <a:lnTo>
                  <a:pt x="282" y="543"/>
                </a:lnTo>
                <a:lnTo>
                  <a:pt x="280" y="544"/>
                </a:lnTo>
                <a:lnTo>
                  <a:pt x="266" y="544"/>
                </a:lnTo>
                <a:lnTo>
                  <a:pt x="266" y="537"/>
                </a:lnTo>
                <a:lnTo>
                  <a:pt x="280" y="537"/>
                </a:lnTo>
                <a:lnTo>
                  <a:pt x="284" y="537"/>
                </a:lnTo>
                <a:lnTo>
                  <a:pt x="284" y="541"/>
                </a:lnTo>
                <a:lnTo>
                  <a:pt x="284" y="543"/>
                </a:lnTo>
                <a:lnTo>
                  <a:pt x="284" y="543"/>
                </a:lnTo>
                <a:close/>
                <a:moveTo>
                  <a:pt x="235" y="537"/>
                </a:moveTo>
                <a:lnTo>
                  <a:pt x="235" y="544"/>
                </a:lnTo>
                <a:lnTo>
                  <a:pt x="219" y="544"/>
                </a:lnTo>
                <a:lnTo>
                  <a:pt x="219" y="537"/>
                </a:lnTo>
                <a:lnTo>
                  <a:pt x="235" y="537"/>
                </a:lnTo>
                <a:lnTo>
                  <a:pt x="235" y="537"/>
                </a:lnTo>
                <a:close/>
                <a:moveTo>
                  <a:pt x="187" y="537"/>
                </a:moveTo>
                <a:lnTo>
                  <a:pt x="187" y="544"/>
                </a:lnTo>
                <a:lnTo>
                  <a:pt x="172" y="544"/>
                </a:lnTo>
                <a:lnTo>
                  <a:pt x="172" y="537"/>
                </a:lnTo>
                <a:lnTo>
                  <a:pt x="187" y="537"/>
                </a:lnTo>
                <a:lnTo>
                  <a:pt x="187" y="537"/>
                </a:lnTo>
                <a:close/>
                <a:moveTo>
                  <a:pt x="140" y="537"/>
                </a:moveTo>
                <a:lnTo>
                  <a:pt x="140" y="544"/>
                </a:lnTo>
                <a:lnTo>
                  <a:pt x="124" y="544"/>
                </a:lnTo>
                <a:lnTo>
                  <a:pt x="124" y="537"/>
                </a:lnTo>
                <a:lnTo>
                  <a:pt x="140" y="537"/>
                </a:lnTo>
                <a:lnTo>
                  <a:pt x="140" y="537"/>
                </a:lnTo>
                <a:close/>
                <a:moveTo>
                  <a:pt x="93" y="537"/>
                </a:moveTo>
                <a:lnTo>
                  <a:pt x="93" y="544"/>
                </a:lnTo>
                <a:lnTo>
                  <a:pt x="77" y="544"/>
                </a:lnTo>
                <a:lnTo>
                  <a:pt x="77" y="537"/>
                </a:lnTo>
                <a:lnTo>
                  <a:pt x="93" y="537"/>
                </a:lnTo>
                <a:lnTo>
                  <a:pt x="93" y="537"/>
                </a:lnTo>
                <a:close/>
                <a:moveTo>
                  <a:pt x="46" y="537"/>
                </a:moveTo>
                <a:lnTo>
                  <a:pt x="46" y="544"/>
                </a:lnTo>
                <a:lnTo>
                  <a:pt x="30" y="544"/>
                </a:lnTo>
                <a:lnTo>
                  <a:pt x="30" y="537"/>
                </a:lnTo>
                <a:lnTo>
                  <a:pt x="46" y="537"/>
                </a:lnTo>
                <a:lnTo>
                  <a:pt x="46" y="537"/>
                </a:lnTo>
                <a:close/>
                <a:moveTo>
                  <a:pt x="8" y="535"/>
                </a:moveTo>
                <a:lnTo>
                  <a:pt x="0" y="535"/>
                </a:lnTo>
                <a:lnTo>
                  <a:pt x="0" y="519"/>
                </a:lnTo>
                <a:lnTo>
                  <a:pt x="8" y="519"/>
                </a:lnTo>
                <a:lnTo>
                  <a:pt x="8" y="535"/>
                </a:lnTo>
                <a:lnTo>
                  <a:pt x="8" y="535"/>
                </a:lnTo>
                <a:close/>
                <a:moveTo>
                  <a:pt x="8" y="488"/>
                </a:moveTo>
                <a:lnTo>
                  <a:pt x="0" y="488"/>
                </a:lnTo>
                <a:lnTo>
                  <a:pt x="0" y="472"/>
                </a:lnTo>
                <a:lnTo>
                  <a:pt x="8" y="472"/>
                </a:lnTo>
                <a:lnTo>
                  <a:pt x="8" y="488"/>
                </a:lnTo>
                <a:lnTo>
                  <a:pt x="8" y="488"/>
                </a:lnTo>
                <a:close/>
                <a:moveTo>
                  <a:pt x="8" y="441"/>
                </a:moveTo>
                <a:lnTo>
                  <a:pt x="0" y="441"/>
                </a:lnTo>
                <a:lnTo>
                  <a:pt x="0" y="425"/>
                </a:lnTo>
                <a:lnTo>
                  <a:pt x="8" y="425"/>
                </a:lnTo>
                <a:lnTo>
                  <a:pt x="8" y="441"/>
                </a:lnTo>
                <a:lnTo>
                  <a:pt x="8" y="441"/>
                </a:lnTo>
                <a:close/>
                <a:moveTo>
                  <a:pt x="8" y="393"/>
                </a:moveTo>
                <a:lnTo>
                  <a:pt x="0" y="393"/>
                </a:lnTo>
                <a:lnTo>
                  <a:pt x="0" y="378"/>
                </a:lnTo>
                <a:lnTo>
                  <a:pt x="8" y="378"/>
                </a:lnTo>
                <a:lnTo>
                  <a:pt x="8" y="393"/>
                </a:lnTo>
                <a:lnTo>
                  <a:pt x="8" y="393"/>
                </a:lnTo>
                <a:close/>
                <a:moveTo>
                  <a:pt x="8" y="346"/>
                </a:moveTo>
                <a:lnTo>
                  <a:pt x="0" y="346"/>
                </a:lnTo>
                <a:lnTo>
                  <a:pt x="0" y="330"/>
                </a:lnTo>
                <a:lnTo>
                  <a:pt x="8" y="330"/>
                </a:lnTo>
                <a:lnTo>
                  <a:pt x="8" y="346"/>
                </a:lnTo>
                <a:lnTo>
                  <a:pt x="8" y="346"/>
                </a:lnTo>
                <a:close/>
                <a:moveTo>
                  <a:pt x="8" y="299"/>
                </a:moveTo>
                <a:lnTo>
                  <a:pt x="0" y="299"/>
                </a:lnTo>
                <a:lnTo>
                  <a:pt x="0" y="283"/>
                </a:lnTo>
                <a:lnTo>
                  <a:pt x="8" y="283"/>
                </a:lnTo>
                <a:lnTo>
                  <a:pt x="8" y="299"/>
                </a:lnTo>
                <a:lnTo>
                  <a:pt x="8" y="299"/>
                </a:lnTo>
                <a:close/>
                <a:moveTo>
                  <a:pt x="8" y="253"/>
                </a:moveTo>
                <a:lnTo>
                  <a:pt x="0" y="253"/>
                </a:lnTo>
                <a:lnTo>
                  <a:pt x="0" y="237"/>
                </a:lnTo>
                <a:lnTo>
                  <a:pt x="8" y="237"/>
                </a:lnTo>
                <a:lnTo>
                  <a:pt x="8" y="253"/>
                </a:lnTo>
                <a:lnTo>
                  <a:pt x="8" y="253"/>
                </a:lnTo>
                <a:close/>
                <a:moveTo>
                  <a:pt x="8" y="205"/>
                </a:moveTo>
                <a:lnTo>
                  <a:pt x="0" y="205"/>
                </a:lnTo>
                <a:lnTo>
                  <a:pt x="0" y="189"/>
                </a:lnTo>
                <a:lnTo>
                  <a:pt x="8" y="189"/>
                </a:lnTo>
                <a:lnTo>
                  <a:pt x="8" y="205"/>
                </a:lnTo>
                <a:lnTo>
                  <a:pt x="8" y="205"/>
                </a:lnTo>
                <a:close/>
                <a:moveTo>
                  <a:pt x="8" y="158"/>
                </a:moveTo>
                <a:lnTo>
                  <a:pt x="0" y="158"/>
                </a:lnTo>
                <a:lnTo>
                  <a:pt x="0" y="142"/>
                </a:lnTo>
                <a:lnTo>
                  <a:pt x="8" y="142"/>
                </a:lnTo>
                <a:lnTo>
                  <a:pt x="8" y="158"/>
                </a:lnTo>
                <a:lnTo>
                  <a:pt x="8" y="158"/>
                </a:lnTo>
                <a:close/>
                <a:moveTo>
                  <a:pt x="8" y="111"/>
                </a:moveTo>
                <a:lnTo>
                  <a:pt x="0" y="111"/>
                </a:lnTo>
                <a:lnTo>
                  <a:pt x="0" y="95"/>
                </a:lnTo>
                <a:lnTo>
                  <a:pt x="8" y="95"/>
                </a:lnTo>
                <a:lnTo>
                  <a:pt x="8" y="111"/>
                </a:lnTo>
                <a:lnTo>
                  <a:pt x="8" y="111"/>
                </a:lnTo>
                <a:close/>
                <a:moveTo>
                  <a:pt x="8" y="63"/>
                </a:moveTo>
                <a:lnTo>
                  <a:pt x="0" y="63"/>
                </a:lnTo>
                <a:lnTo>
                  <a:pt x="0" y="48"/>
                </a:lnTo>
                <a:lnTo>
                  <a:pt x="8" y="48"/>
                </a:lnTo>
                <a:lnTo>
                  <a:pt x="8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7">
            <a:extLst>
              <a:ext uri="{FF2B5EF4-FFF2-40B4-BE49-F238E27FC236}">
                <a16:creationId xmlns:a16="http://schemas.microsoft.com/office/drawing/2014/main" id="{40AA9F33-1992-4795-999D-BC7DD96059A3}"/>
              </a:ext>
            </a:extLst>
          </p:cNvPr>
          <p:cNvSpPr>
            <a:spLocks noEditPoints="1"/>
          </p:cNvSpPr>
          <p:nvPr/>
        </p:nvSpPr>
        <p:spPr bwMode="auto">
          <a:xfrm>
            <a:off x="4534346" y="1989138"/>
            <a:ext cx="558800" cy="757237"/>
          </a:xfrm>
          <a:custGeom>
            <a:avLst/>
            <a:gdLst>
              <a:gd name="T0" fmla="*/ 344 w 352"/>
              <a:gd name="T1" fmla="*/ 434 h 477"/>
              <a:gd name="T2" fmla="*/ 342 w 352"/>
              <a:gd name="T3" fmla="*/ 429 h 477"/>
              <a:gd name="T4" fmla="*/ 339 w 352"/>
              <a:gd name="T5" fmla="*/ 423 h 477"/>
              <a:gd name="T6" fmla="*/ 335 w 352"/>
              <a:gd name="T7" fmla="*/ 419 h 477"/>
              <a:gd name="T8" fmla="*/ 330 w 352"/>
              <a:gd name="T9" fmla="*/ 415 h 477"/>
              <a:gd name="T10" fmla="*/ 325 w 352"/>
              <a:gd name="T11" fmla="*/ 412 h 477"/>
              <a:gd name="T12" fmla="*/ 319 w 352"/>
              <a:gd name="T13" fmla="*/ 411 h 477"/>
              <a:gd name="T14" fmla="*/ 312 w 352"/>
              <a:gd name="T15" fmla="*/ 411 h 477"/>
              <a:gd name="T16" fmla="*/ 307 w 352"/>
              <a:gd name="T17" fmla="*/ 412 h 477"/>
              <a:gd name="T18" fmla="*/ 301 w 352"/>
              <a:gd name="T19" fmla="*/ 414 h 477"/>
              <a:gd name="T20" fmla="*/ 295 w 352"/>
              <a:gd name="T21" fmla="*/ 416 h 477"/>
              <a:gd name="T22" fmla="*/ 291 w 352"/>
              <a:gd name="T23" fmla="*/ 421 h 477"/>
              <a:gd name="T24" fmla="*/ 287 w 352"/>
              <a:gd name="T25" fmla="*/ 427 h 477"/>
              <a:gd name="T26" fmla="*/ 285 w 352"/>
              <a:gd name="T27" fmla="*/ 432 h 477"/>
              <a:gd name="T28" fmla="*/ 284 w 352"/>
              <a:gd name="T29" fmla="*/ 438 h 477"/>
              <a:gd name="T30" fmla="*/ 285 w 352"/>
              <a:gd name="T31" fmla="*/ 445 h 477"/>
              <a:gd name="T32" fmla="*/ 286 w 352"/>
              <a:gd name="T33" fmla="*/ 450 h 477"/>
              <a:gd name="T34" fmla="*/ 290 w 352"/>
              <a:gd name="T35" fmla="*/ 456 h 477"/>
              <a:gd name="T36" fmla="*/ 293 w 352"/>
              <a:gd name="T37" fmla="*/ 460 h 477"/>
              <a:gd name="T38" fmla="*/ 298 w 352"/>
              <a:gd name="T39" fmla="*/ 465 h 477"/>
              <a:gd name="T40" fmla="*/ 303 w 352"/>
              <a:gd name="T41" fmla="*/ 467 h 477"/>
              <a:gd name="T42" fmla="*/ 309 w 352"/>
              <a:gd name="T43" fmla="*/ 469 h 477"/>
              <a:gd name="T44" fmla="*/ 316 w 352"/>
              <a:gd name="T45" fmla="*/ 469 h 477"/>
              <a:gd name="T46" fmla="*/ 322 w 352"/>
              <a:gd name="T47" fmla="*/ 468 h 477"/>
              <a:gd name="T48" fmla="*/ 328 w 352"/>
              <a:gd name="T49" fmla="*/ 466 h 477"/>
              <a:gd name="T50" fmla="*/ 333 w 352"/>
              <a:gd name="T51" fmla="*/ 464 h 477"/>
              <a:gd name="T52" fmla="*/ 337 w 352"/>
              <a:gd name="T53" fmla="*/ 459 h 477"/>
              <a:gd name="T54" fmla="*/ 340 w 352"/>
              <a:gd name="T55" fmla="*/ 454 h 477"/>
              <a:gd name="T56" fmla="*/ 343 w 352"/>
              <a:gd name="T57" fmla="*/ 448 h 477"/>
              <a:gd name="T58" fmla="*/ 344 w 352"/>
              <a:gd name="T59" fmla="*/ 442 h 477"/>
              <a:gd name="T60" fmla="*/ 323 w 352"/>
              <a:gd name="T61" fmla="*/ 403 h 477"/>
              <a:gd name="T62" fmla="*/ 330 w 352"/>
              <a:gd name="T63" fmla="*/ 406 h 477"/>
              <a:gd name="T64" fmla="*/ 337 w 352"/>
              <a:gd name="T65" fmla="*/ 410 h 477"/>
              <a:gd name="T66" fmla="*/ 343 w 352"/>
              <a:gd name="T67" fmla="*/ 415 h 477"/>
              <a:gd name="T68" fmla="*/ 347 w 352"/>
              <a:gd name="T69" fmla="*/ 421 h 477"/>
              <a:gd name="T70" fmla="*/ 351 w 352"/>
              <a:gd name="T71" fmla="*/ 429 h 477"/>
              <a:gd name="T72" fmla="*/ 352 w 352"/>
              <a:gd name="T73" fmla="*/ 437 h 477"/>
              <a:gd name="T74" fmla="*/ 352 w 352"/>
              <a:gd name="T75" fmla="*/ 445 h 477"/>
              <a:gd name="T76" fmla="*/ 349 w 352"/>
              <a:gd name="T77" fmla="*/ 453 h 477"/>
              <a:gd name="T78" fmla="*/ 346 w 352"/>
              <a:gd name="T79" fmla="*/ 459 h 477"/>
              <a:gd name="T80" fmla="*/ 342 w 352"/>
              <a:gd name="T81" fmla="*/ 465 h 477"/>
              <a:gd name="T82" fmla="*/ 336 w 352"/>
              <a:gd name="T83" fmla="*/ 471 h 477"/>
              <a:gd name="T84" fmla="*/ 329 w 352"/>
              <a:gd name="T85" fmla="*/ 474 h 477"/>
              <a:gd name="T86" fmla="*/ 322 w 352"/>
              <a:gd name="T87" fmla="*/ 477 h 477"/>
              <a:gd name="T88" fmla="*/ 314 w 352"/>
              <a:gd name="T89" fmla="*/ 477 h 477"/>
              <a:gd name="T90" fmla="*/ 305 w 352"/>
              <a:gd name="T91" fmla="*/ 477 h 477"/>
              <a:gd name="T92" fmla="*/ 299 w 352"/>
              <a:gd name="T93" fmla="*/ 474 h 477"/>
              <a:gd name="T94" fmla="*/ 292 w 352"/>
              <a:gd name="T95" fmla="*/ 471 h 477"/>
              <a:gd name="T96" fmla="*/ 286 w 352"/>
              <a:gd name="T97" fmla="*/ 465 h 477"/>
              <a:gd name="T98" fmla="*/ 282 w 352"/>
              <a:gd name="T99" fmla="*/ 459 h 477"/>
              <a:gd name="T100" fmla="*/ 278 w 352"/>
              <a:gd name="T101" fmla="*/ 451 h 477"/>
              <a:gd name="T102" fmla="*/ 277 w 352"/>
              <a:gd name="T103" fmla="*/ 445 h 477"/>
              <a:gd name="T104" fmla="*/ 277 w 352"/>
              <a:gd name="T105" fmla="*/ 436 h 477"/>
              <a:gd name="T106" fmla="*/ 278 w 352"/>
              <a:gd name="T107" fmla="*/ 428 h 477"/>
              <a:gd name="T108" fmla="*/ 282 w 352"/>
              <a:gd name="T109" fmla="*/ 421 h 477"/>
              <a:gd name="T110" fmla="*/ 286 w 352"/>
              <a:gd name="T111" fmla="*/ 415 h 477"/>
              <a:gd name="T112" fmla="*/ 292 w 352"/>
              <a:gd name="T113" fmla="*/ 410 h 477"/>
              <a:gd name="T114" fmla="*/ 299 w 352"/>
              <a:gd name="T115" fmla="*/ 406 h 477"/>
              <a:gd name="T116" fmla="*/ 305 w 352"/>
              <a:gd name="T117" fmla="*/ 403 h 477"/>
              <a:gd name="T118" fmla="*/ 318 w 352"/>
              <a:gd name="T119" fmla="*/ 317 h 477"/>
              <a:gd name="T120" fmla="*/ 54 w 352"/>
              <a:gd name="T121" fmla="*/ 282 h 477"/>
              <a:gd name="T122" fmla="*/ 8 w 352"/>
              <a:gd name="T123" fmla="*/ 62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2" h="477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44" y="440"/>
                </a:moveTo>
                <a:lnTo>
                  <a:pt x="344" y="440"/>
                </a:lnTo>
                <a:lnTo>
                  <a:pt x="344" y="440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3"/>
                </a:lnTo>
                <a:lnTo>
                  <a:pt x="344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2" y="430"/>
                </a:lnTo>
                <a:lnTo>
                  <a:pt x="342" y="430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39" y="425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7" y="422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3"/>
                </a:lnTo>
                <a:lnTo>
                  <a:pt x="328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2"/>
                </a:lnTo>
                <a:lnTo>
                  <a:pt x="326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1"/>
                </a:lnTo>
                <a:lnTo>
                  <a:pt x="322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2"/>
                </a:lnTo>
                <a:lnTo>
                  <a:pt x="307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3"/>
                </a:lnTo>
                <a:lnTo>
                  <a:pt x="303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5"/>
                </a:lnTo>
                <a:lnTo>
                  <a:pt x="299" y="415"/>
                </a:lnTo>
                <a:lnTo>
                  <a:pt x="299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0" y="422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4"/>
                </a:lnTo>
                <a:lnTo>
                  <a:pt x="290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5" y="431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5" y="442"/>
                </a:lnTo>
                <a:lnTo>
                  <a:pt x="285" y="442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7" y="451"/>
                </a:lnTo>
                <a:lnTo>
                  <a:pt x="287" y="451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9" y="454"/>
                </a:lnTo>
                <a:lnTo>
                  <a:pt x="289" y="454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9"/>
                </a:lnTo>
                <a:lnTo>
                  <a:pt x="291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3"/>
                </a:lnTo>
                <a:lnTo>
                  <a:pt x="294" y="463"/>
                </a:lnTo>
                <a:lnTo>
                  <a:pt x="294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8" y="464"/>
                </a:lnTo>
                <a:lnTo>
                  <a:pt x="298" y="464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6"/>
                </a:lnTo>
                <a:lnTo>
                  <a:pt x="299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8"/>
                </a:lnTo>
                <a:lnTo>
                  <a:pt x="303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8"/>
                </a:lnTo>
                <a:lnTo>
                  <a:pt x="321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1" y="465"/>
                </a:lnTo>
                <a:lnTo>
                  <a:pt x="331" y="465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3"/>
                </a:lnTo>
                <a:lnTo>
                  <a:pt x="333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8"/>
                </a:lnTo>
                <a:lnTo>
                  <a:pt x="337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9" y="457"/>
                </a:lnTo>
                <a:lnTo>
                  <a:pt x="339" y="457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5"/>
                </a:lnTo>
                <a:lnTo>
                  <a:pt x="339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0"/>
                </a:lnTo>
                <a:lnTo>
                  <a:pt x="342" y="450"/>
                </a:lnTo>
                <a:lnTo>
                  <a:pt x="342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4" y="447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close/>
                <a:moveTo>
                  <a:pt x="318" y="403"/>
                </a:moveTo>
                <a:lnTo>
                  <a:pt x="318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3" y="403"/>
                </a:lnTo>
                <a:lnTo>
                  <a:pt x="323" y="403"/>
                </a:lnTo>
                <a:lnTo>
                  <a:pt x="323" y="404"/>
                </a:lnTo>
                <a:lnTo>
                  <a:pt x="323" y="404"/>
                </a:lnTo>
                <a:lnTo>
                  <a:pt x="323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5"/>
                </a:lnTo>
                <a:lnTo>
                  <a:pt x="327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30" y="405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3" y="406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6" y="409"/>
                </a:lnTo>
                <a:lnTo>
                  <a:pt x="336" y="409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1"/>
                </a:lnTo>
                <a:lnTo>
                  <a:pt x="337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40" y="412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2" y="413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8"/>
                </a:lnTo>
                <a:lnTo>
                  <a:pt x="344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6" y="419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1"/>
                </a:lnTo>
                <a:lnTo>
                  <a:pt x="346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5"/>
                </a:lnTo>
                <a:lnTo>
                  <a:pt x="348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2" y="432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49" y="451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5"/>
                </a:lnTo>
                <a:lnTo>
                  <a:pt x="349" y="455"/>
                </a:lnTo>
                <a:lnTo>
                  <a:pt x="349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7" y="457"/>
                </a:lnTo>
                <a:lnTo>
                  <a:pt x="347" y="457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9"/>
                </a:lnTo>
                <a:lnTo>
                  <a:pt x="347" y="459"/>
                </a:lnTo>
                <a:lnTo>
                  <a:pt x="347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3"/>
                </a:lnTo>
                <a:lnTo>
                  <a:pt x="345" y="463"/>
                </a:lnTo>
                <a:lnTo>
                  <a:pt x="345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3" y="464"/>
                </a:lnTo>
                <a:lnTo>
                  <a:pt x="343" y="464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2" y="465"/>
                </a:lnTo>
                <a:lnTo>
                  <a:pt x="342" y="465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39" y="467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8" y="468"/>
                </a:lnTo>
                <a:lnTo>
                  <a:pt x="338" y="468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71"/>
                </a:lnTo>
                <a:lnTo>
                  <a:pt x="337" y="471"/>
                </a:lnTo>
                <a:lnTo>
                  <a:pt x="337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3"/>
                </a:lnTo>
                <a:lnTo>
                  <a:pt x="334" y="473"/>
                </a:lnTo>
                <a:lnTo>
                  <a:pt x="334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1" y="473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29" y="474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2" y="476"/>
                </a:lnTo>
                <a:lnTo>
                  <a:pt x="322" y="477"/>
                </a:lnTo>
                <a:lnTo>
                  <a:pt x="322" y="477"/>
                </a:lnTo>
                <a:lnTo>
                  <a:pt x="322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5" y="477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5"/>
                </a:lnTo>
                <a:lnTo>
                  <a:pt x="302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299" y="475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6" y="474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1"/>
                </a:lnTo>
                <a:lnTo>
                  <a:pt x="293" y="471"/>
                </a:lnTo>
                <a:lnTo>
                  <a:pt x="293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0" y="469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89" y="468"/>
                </a:lnTo>
                <a:lnTo>
                  <a:pt x="289" y="468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6" y="466"/>
                </a:lnTo>
                <a:lnTo>
                  <a:pt x="286" y="466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5" y="465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2"/>
                </a:lnTo>
                <a:lnTo>
                  <a:pt x="284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2" y="460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8"/>
                </a:lnTo>
                <a:lnTo>
                  <a:pt x="282" y="458"/>
                </a:lnTo>
                <a:lnTo>
                  <a:pt x="282" y="458"/>
                </a:lnTo>
                <a:lnTo>
                  <a:pt x="281" y="458"/>
                </a:lnTo>
                <a:lnTo>
                  <a:pt x="281" y="458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6"/>
                </a:lnTo>
                <a:lnTo>
                  <a:pt x="281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78" y="454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4"/>
                </a:lnTo>
                <a:lnTo>
                  <a:pt x="277" y="444"/>
                </a:lnTo>
                <a:lnTo>
                  <a:pt x="277" y="444"/>
                </a:lnTo>
                <a:lnTo>
                  <a:pt x="276" y="444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7"/>
                </a:lnTo>
                <a:lnTo>
                  <a:pt x="276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7"/>
                </a:lnTo>
                <a:lnTo>
                  <a:pt x="278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1" y="424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2"/>
                </a:lnTo>
                <a:lnTo>
                  <a:pt x="281" y="422"/>
                </a:lnTo>
                <a:lnTo>
                  <a:pt x="281" y="422"/>
                </a:lnTo>
                <a:lnTo>
                  <a:pt x="282" y="422"/>
                </a:lnTo>
                <a:lnTo>
                  <a:pt x="282" y="422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0"/>
                </a:lnTo>
                <a:lnTo>
                  <a:pt x="282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4" y="419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5"/>
                </a:lnTo>
                <a:lnTo>
                  <a:pt x="285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1"/>
                </a:lnTo>
                <a:lnTo>
                  <a:pt x="290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3" y="410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7"/>
                </a:lnTo>
                <a:lnTo>
                  <a:pt x="294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6"/>
                </a:lnTo>
                <a:lnTo>
                  <a:pt x="296" y="406"/>
                </a:lnTo>
                <a:lnTo>
                  <a:pt x="296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9" y="406"/>
                </a:lnTo>
                <a:lnTo>
                  <a:pt x="299" y="406"/>
                </a:lnTo>
                <a:lnTo>
                  <a:pt x="299" y="405"/>
                </a:lnTo>
                <a:lnTo>
                  <a:pt x="299" y="405"/>
                </a:lnTo>
                <a:lnTo>
                  <a:pt x="299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5" y="404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396"/>
                </a:lnTo>
                <a:lnTo>
                  <a:pt x="318" y="396"/>
                </a:lnTo>
                <a:lnTo>
                  <a:pt x="318" y="403"/>
                </a:lnTo>
                <a:lnTo>
                  <a:pt x="318" y="403"/>
                </a:lnTo>
                <a:close/>
                <a:moveTo>
                  <a:pt x="318" y="365"/>
                </a:moveTo>
                <a:lnTo>
                  <a:pt x="310" y="365"/>
                </a:lnTo>
                <a:lnTo>
                  <a:pt x="310" y="349"/>
                </a:lnTo>
                <a:lnTo>
                  <a:pt x="318" y="349"/>
                </a:lnTo>
                <a:lnTo>
                  <a:pt x="318" y="365"/>
                </a:lnTo>
                <a:lnTo>
                  <a:pt x="318" y="365"/>
                </a:lnTo>
                <a:close/>
                <a:moveTo>
                  <a:pt x="318" y="317"/>
                </a:moveTo>
                <a:lnTo>
                  <a:pt x="310" y="317"/>
                </a:lnTo>
                <a:lnTo>
                  <a:pt x="310" y="302"/>
                </a:lnTo>
                <a:lnTo>
                  <a:pt x="318" y="302"/>
                </a:lnTo>
                <a:lnTo>
                  <a:pt x="318" y="317"/>
                </a:lnTo>
                <a:lnTo>
                  <a:pt x="318" y="317"/>
                </a:lnTo>
                <a:close/>
                <a:moveTo>
                  <a:pt x="307" y="275"/>
                </a:moveTo>
                <a:lnTo>
                  <a:pt x="307" y="282"/>
                </a:lnTo>
                <a:lnTo>
                  <a:pt x="291" y="282"/>
                </a:lnTo>
                <a:lnTo>
                  <a:pt x="291" y="275"/>
                </a:lnTo>
                <a:lnTo>
                  <a:pt x="307" y="275"/>
                </a:lnTo>
                <a:lnTo>
                  <a:pt x="307" y="275"/>
                </a:lnTo>
                <a:close/>
                <a:moveTo>
                  <a:pt x="259" y="275"/>
                </a:moveTo>
                <a:lnTo>
                  <a:pt x="259" y="282"/>
                </a:lnTo>
                <a:lnTo>
                  <a:pt x="244" y="282"/>
                </a:lnTo>
                <a:lnTo>
                  <a:pt x="244" y="275"/>
                </a:lnTo>
                <a:lnTo>
                  <a:pt x="259" y="275"/>
                </a:lnTo>
                <a:lnTo>
                  <a:pt x="259" y="275"/>
                </a:lnTo>
                <a:close/>
                <a:moveTo>
                  <a:pt x="212" y="275"/>
                </a:moveTo>
                <a:lnTo>
                  <a:pt x="212" y="282"/>
                </a:lnTo>
                <a:lnTo>
                  <a:pt x="196" y="282"/>
                </a:lnTo>
                <a:lnTo>
                  <a:pt x="196" y="275"/>
                </a:lnTo>
                <a:lnTo>
                  <a:pt x="212" y="275"/>
                </a:lnTo>
                <a:lnTo>
                  <a:pt x="212" y="275"/>
                </a:lnTo>
                <a:close/>
                <a:moveTo>
                  <a:pt x="165" y="275"/>
                </a:moveTo>
                <a:lnTo>
                  <a:pt x="165" y="282"/>
                </a:lnTo>
                <a:lnTo>
                  <a:pt x="149" y="282"/>
                </a:lnTo>
                <a:lnTo>
                  <a:pt x="149" y="275"/>
                </a:lnTo>
                <a:lnTo>
                  <a:pt x="165" y="275"/>
                </a:lnTo>
                <a:lnTo>
                  <a:pt x="165" y="275"/>
                </a:lnTo>
                <a:close/>
                <a:moveTo>
                  <a:pt x="117" y="275"/>
                </a:moveTo>
                <a:lnTo>
                  <a:pt x="117" y="282"/>
                </a:lnTo>
                <a:lnTo>
                  <a:pt x="102" y="282"/>
                </a:lnTo>
                <a:lnTo>
                  <a:pt x="102" y="275"/>
                </a:lnTo>
                <a:lnTo>
                  <a:pt x="117" y="275"/>
                </a:lnTo>
                <a:lnTo>
                  <a:pt x="117" y="275"/>
                </a:lnTo>
                <a:close/>
                <a:moveTo>
                  <a:pt x="70" y="275"/>
                </a:moveTo>
                <a:lnTo>
                  <a:pt x="70" y="282"/>
                </a:lnTo>
                <a:lnTo>
                  <a:pt x="54" y="282"/>
                </a:lnTo>
                <a:lnTo>
                  <a:pt x="54" y="275"/>
                </a:lnTo>
                <a:lnTo>
                  <a:pt x="70" y="275"/>
                </a:lnTo>
                <a:lnTo>
                  <a:pt x="70" y="275"/>
                </a:lnTo>
                <a:close/>
                <a:moveTo>
                  <a:pt x="24" y="275"/>
                </a:moveTo>
                <a:lnTo>
                  <a:pt x="24" y="282"/>
                </a:lnTo>
                <a:lnTo>
                  <a:pt x="8" y="282"/>
                </a:lnTo>
                <a:lnTo>
                  <a:pt x="8" y="275"/>
                </a:lnTo>
                <a:lnTo>
                  <a:pt x="24" y="275"/>
                </a:lnTo>
                <a:lnTo>
                  <a:pt x="24" y="275"/>
                </a:lnTo>
                <a:close/>
                <a:moveTo>
                  <a:pt x="8" y="251"/>
                </a:moveTo>
                <a:lnTo>
                  <a:pt x="0" y="251"/>
                </a:lnTo>
                <a:lnTo>
                  <a:pt x="0" y="235"/>
                </a:lnTo>
                <a:lnTo>
                  <a:pt x="8" y="235"/>
                </a:lnTo>
                <a:lnTo>
                  <a:pt x="8" y="251"/>
                </a:lnTo>
                <a:lnTo>
                  <a:pt x="8" y="251"/>
                </a:lnTo>
                <a:close/>
                <a:moveTo>
                  <a:pt x="8" y="204"/>
                </a:moveTo>
                <a:lnTo>
                  <a:pt x="0" y="204"/>
                </a:lnTo>
                <a:lnTo>
                  <a:pt x="0" y="188"/>
                </a:lnTo>
                <a:lnTo>
                  <a:pt x="8" y="188"/>
                </a:lnTo>
                <a:lnTo>
                  <a:pt x="8" y="204"/>
                </a:lnTo>
                <a:lnTo>
                  <a:pt x="8" y="204"/>
                </a:lnTo>
                <a:close/>
                <a:moveTo>
                  <a:pt x="8" y="156"/>
                </a:moveTo>
                <a:lnTo>
                  <a:pt x="0" y="156"/>
                </a:lnTo>
                <a:lnTo>
                  <a:pt x="0" y="141"/>
                </a:lnTo>
                <a:lnTo>
                  <a:pt x="8" y="141"/>
                </a:lnTo>
                <a:lnTo>
                  <a:pt x="8" y="156"/>
                </a:lnTo>
                <a:lnTo>
                  <a:pt x="8" y="156"/>
                </a:lnTo>
                <a:close/>
                <a:moveTo>
                  <a:pt x="8" y="109"/>
                </a:moveTo>
                <a:lnTo>
                  <a:pt x="0" y="109"/>
                </a:lnTo>
                <a:lnTo>
                  <a:pt x="0" y="93"/>
                </a:lnTo>
                <a:lnTo>
                  <a:pt x="8" y="93"/>
                </a:lnTo>
                <a:lnTo>
                  <a:pt x="8" y="109"/>
                </a:lnTo>
                <a:lnTo>
                  <a:pt x="8" y="109"/>
                </a:lnTo>
                <a:close/>
                <a:moveTo>
                  <a:pt x="8" y="62"/>
                </a:moveTo>
                <a:lnTo>
                  <a:pt x="0" y="62"/>
                </a:lnTo>
                <a:lnTo>
                  <a:pt x="0" y="46"/>
                </a:lnTo>
                <a:lnTo>
                  <a:pt x="8" y="46"/>
                </a:lnTo>
                <a:lnTo>
                  <a:pt x="8" y="62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8">
            <a:extLst>
              <a:ext uri="{FF2B5EF4-FFF2-40B4-BE49-F238E27FC236}">
                <a16:creationId xmlns:a16="http://schemas.microsoft.com/office/drawing/2014/main" id="{7CF97531-4F2C-48DD-9D3A-8BCC77E6DA44}"/>
              </a:ext>
            </a:extLst>
          </p:cNvPr>
          <p:cNvSpPr>
            <a:spLocks noEditPoints="1"/>
          </p:cNvSpPr>
          <p:nvPr/>
        </p:nvSpPr>
        <p:spPr bwMode="auto">
          <a:xfrm>
            <a:off x="6936233" y="1976438"/>
            <a:ext cx="720725" cy="769937"/>
          </a:xfrm>
          <a:custGeom>
            <a:avLst/>
            <a:gdLst>
              <a:gd name="T0" fmla="*/ 68 w 454"/>
              <a:gd name="T1" fmla="*/ 442 h 485"/>
              <a:gd name="T2" fmla="*/ 66 w 454"/>
              <a:gd name="T3" fmla="*/ 437 h 485"/>
              <a:gd name="T4" fmla="*/ 64 w 454"/>
              <a:gd name="T5" fmla="*/ 431 h 485"/>
              <a:gd name="T6" fmla="*/ 59 w 454"/>
              <a:gd name="T7" fmla="*/ 427 h 485"/>
              <a:gd name="T8" fmla="*/ 55 w 454"/>
              <a:gd name="T9" fmla="*/ 423 h 485"/>
              <a:gd name="T10" fmla="*/ 49 w 454"/>
              <a:gd name="T11" fmla="*/ 420 h 485"/>
              <a:gd name="T12" fmla="*/ 43 w 454"/>
              <a:gd name="T13" fmla="*/ 419 h 485"/>
              <a:gd name="T14" fmla="*/ 36 w 454"/>
              <a:gd name="T15" fmla="*/ 419 h 485"/>
              <a:gd name="T16" fmla="*/ 31 w 454"/>
              <a:gd name="T17" fmla="*/ 420 h 485"/>
              <a:gd name="T18" fmla="*/ 25 w 454"/>
              <a:gd name="T19" fmla="*/ 422 h 485"/>
              <a:gd name="T20" fmla="*/ 20 w 454"/>
              <a:gd name="T21" fmla="*/ 424 h 485"/>
              <a:gd name="T22" fmla="*/ 15 w 454"/>
              <a:gd name="T23" fmla="*/ 429 h 485"/>
              <a:gd name="T24" fmla="*/ 12 w 454"/>
              <a:gd name="T25" fmla="*/ 435 h 485"/>
              <a:gd name="T26" fmla="*/ 9 w 454"/>
              <a:gd name="T27" fmla="*/ 440 h 485"/>
              <a:gd name="T28" fmla="*/ 8 w 454"/>
              <a:gd name="T29" fmla="*/ 446 h 485"/>
              <a:gd name="T30" fmla="*/ 9 w 454"/>
              <a:gd name="T31" fmla="*/ 453 h 485"/>
              <a:gd name="T32" fmla="*/ 11 w 454"/>
              <a:gd name="T33" fmla="*/ 458 h 485"/>
              <a:gd name="T34" fmla="*/ 14 w 454"/>
              <a:gd name="T35" fmla="*/ 464 h 485"/>
              <a:gd name="T36" fmla="*/ 17 w 454"/>
              <a:gd name="T37" fmla="*/ 468 h 485"/>
              <a:gd name="T38" fmla="*/ 22 w 454"/>
              <a:gd name="T39" fmla="*/ 473 h 485"/>
              <a:gd name="T40" fmla="*/ 27 w 454"/>
              <a:gd name="T41" fmla="*/ 475 h 485"/>
              <a:gd name="T42" fmla="*/ 33 w 454"/>
              <a:gd name="T43" fmla="*/ 477 h 485"/>
              <a:gd name="T44" fmla="*/ 40 w 454"/>
              <a:gd name="T45" fmla="*/ 477 h 485"/>
              <a:gd name="T46" fmla="*/ 46 w 454"/>
              <a:gd name="T47" fmla="*/ 476 h 485"/>
              <a:gd name="T48" fmla="*/ 52 w 454"/>
              <a:gd name="T49" fmla="*/ 474 h 485"/>
              <a:gd name="T50" fmla="*/ 57 w 454"/>
              <a:gd name="T51" fmla="*/ 472 h 485"/>
              <a:gd name="T52" fmla="*/ 61 w 454"/>
              <a:gd name="T53" fmla="*/ 467 h 485"/>
              <a:gd name="T54" fmla="*/ 65 w 454"/>
              <a:gd name="T55" fmla="*/ 462 h 485"/>
              <a:gd name="T56" fmla="*/ 67 w 454"/>
              <a:gd name="T57" fmla="*/ 456 h 485"/>
              <a:gd name="T58" fmla="*/ 68 w 454"/>
              <a:gd name="T59" fmla="*/ 450 h 485"/>
              <a:gd name="T60" fmla="*/ 43 w 454"/>
              <a:gd name="T61" fmla="*/ 411 h 485"/>
              <a:gd name="T62" fmla="*/ 51 w 454"/>
              <a:gd name="T63" fmla="*/ 412 h 485"/>
              <a:gd name="T64" fmla="*/ 58 w 454"/>
              <a:gd name="T65" fmla="*/ 415 h 485"/>
              <a:gd name="T66" fmla="*/ 65 w 454"/>
              <a:gd name="T67" fmla="*/ 421 h 485"/>
              <a:gd name="T68" fmla="*/ 69 w 454"/>
              <a:gd name="T69" fmla="*/ 427 h 485"/>
              <a:gd name="T70" fmla="*/ 73 w 454"/>
              <a:gd name="T71" fmla="*/ 433 h 485"/>
              <a:gd name="T72" fmla="*/ 75 w 454"/>
              <a:gd name="T73" fmla="*/ 440 h 485"/>
              <a:gd name="T74" fmla="*/ 76 w 454"/>
              <a:gd name="T75" fmla="*/ 449 h 485"/>
              <a:gd name="T76" fmla="*/ 75 w 454"/>
              <a:gd name="T77" fmla="*/ 457 h 485"/>
              <a:gd name="T78" fmla="*/ 73 w 454"/>
              <a:gd name="T79" fmla="*/ 464 h 485"/>
              <a:gd name="T80" fmla="*/ 68 w 454"/>
              <a:gd name="T81" fmla="*/ 471 h 485"/>
              <a:gd name="T82" fmla="*/ 64 w 454"/>
              <a:gd name="T83" fmla="*/ 476 h 485"/>
              <a:gd name="T84" fmla="*/ 57 w 454"/>
              <a:gd name="T85" fmla="*/ 481 h 485"/>
              <a:gd name="T86" fmla="*/ 50 w 454"/>
              <a:gd name="T87" fmla="*/ 484 h 485"/>
              <a:gd name="T88" fmla="*/ 42 w 454"/>
              <a:gd name="T89" fmla="*/ 485 h 485"/>
              <a:gd name="T90" fmla="*/ 34 w 454"/>
              <a:gd name="T91" fmla="*/ 485 h 485"/>
              <a:gd name="T92" fmla="*/ 26 w 454"/>
              <a:gd name="T93" fmla="*/ 483 h 485"/>
              <a:gd name="T94" fmla="*/ 20 w 454"/>
              <a:gd name="T95" fmla="*/ 481 h 485"/>
              <a:gd name="T96" fmla="*/ 13 w 454"/>
              <a:gd name="T97" fmla="*/ 475 h 485"/>
              <a:gd name="T98" fmla="*/ 8 w 454"/>
              <a:gd name="T99" fmla="*/ 470 h 485"/>
              <a:gd name="T100" fmla="*/ 4 w 454"/>
              <a:gd name="T101" fmla="*/ 463 h 485"/>
              <a:gd name="T102" fmla="*/ 2 w 454"/>
              <a:gd name="T103" fmla="*/ 456 h 485"/>
              <a:gd name="T104" fmla="*/ 0 w 454"/>
              <a:gd name="T105" fmla="*/ 448 h 485"/>
              <a:gd name="T106" fmla="*/ 2 w 454"/>
              <a:gd name="T107" fmla="*/ 440 h 485"/>
              <a:gd name="T108" fmla="*/ 4 w 454"/>
              <a:gd name="T109" fmla="*/ 432 h 485"/>
              <a:gd name="T110" fmla="*/ 8 w 454"/>
              <a:gd name="T111" fmla="*/ 426 h 485"/>
              <a:gd name="T112" fmla="*/ 13 w 454"/>
              <a:gd name="T113" fmla="*/ 420 h 485"/>
              <a:gd name="T114" fmla="*/ 20 w 454"/>
              <a:gd name="T115" fmla="*/ 415 h 485"/>
              <a:gd name="T116" fmla="*/ 26 w 454"/>
              <a:gd name="T117" fmla="*/ 412 h 485"/>
              <a:gd name="T118" fmla="*/ 34 w 454"/>
              <a:gd name="T119" fmla="*/ 411 h 485"/>
              <a:gd name="T120" fmla="*/ 42 w 454"/>
              <a:gd name="T121" fmla="*/ 294 h 485"/>
              <a:gd name="T122" fmla="*/ 274 w 454"/>
              <a:gd name="T123" fmla="*/ 259 h 485"/>
              <a:gd name="T124" fmla="*/ 454 w 454"/>
              <a:gd name="T125" fmla="*/ 204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4" h="485">
                <a:moveTo>
                  <a:pt x="454" y="16"/>
                </a:moveTo>
                <a:lnTo>
                  <a:pt x="447" y="16"/>
                </a:lnTo>
                <a:lnTo>
                  <a:pt x="447" y="0"/>
                </a:lnTo>
                <a:lnTo>
                  <a:pt x="454" y="0"/>
                </a:lnTo>
                <a:lnTo>
                  <a:pt x="454" y="16"/>
                </a:lnTo>
                <a:lnTo>
                  <a:pt x="454" y="16"/>
                </a:lnTo>
                <a:close/>
                <a:moveTo>
                  <a:pt x="68" y="448"/>
                </a:moveTo>
                <a:lnTo>
                  <a:pt x="68" y="448"/>
                </a:lnTo>
                <a:lnTo>
                  <a:pt x="68" y="448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5" y="436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4" y="433"/>
                </a:lnTo>
                <a:lnTo>
                  <a:pt x="64" y="433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1"/>
                </a:lnTo>
                <a:lnTo>
                  <a:pt x="64" y="431"/>
                </a:lnTo>
                <a:lnTo>
                  <a:pt x="64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1" y="430"/>
                </a:lnTo>
                <a:lnTo>
                  <a:pt x="61" y="430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7" y="426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1"/>
                </a:lnTo>
                <a:lnTo>
                  <a:pt x="52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3"/>
                </a:lnTo>
                <a:lnTo>
                  <a:pt x="23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1" y="423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4" y="430"/>
                </a:lnTo>
                <a:lnTo>
                  <a:pt x="14" y="430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9" y="439"/>
                </a:lnTo>
                <a:lnTo>
                  <a:pt x="9" y="439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5"/>
                </a:lnTo>
                <a:lnTo>
                  <a:pt x="9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2"/>
                </a:lnTo>
                <a:lnTo>
                  <a:pt x="8" y="452"/>
                </a:lnTo>
                <a:lnTo>
                  <a:pt x="8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2" y="459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3" y="462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7"/>
                </a:lnTo>
                <a:lnTo>
                  <a:pt x="15" y="467"/>
                </a:lnTo>
                <a:lnTo>
                  <a:pt x="15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2"/>
                </a:lnTo>
                <a:lnTo>
                  <a:pt x="20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2" y="472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4"/>
                </a:lnTo>
                <a:lnTo>
                  <a:pt x="23" y="474"/>
                </a:lnTo>
                <a:lnTo>
                  <a:pt x="23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6"/>
                </a:lnTo>
                <a:lnTo>
                  <a:pt x="27" y="476"/>
                </a:lnTo>
                <a:lnTo>
                  <a:pt x="27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6"/>
                </a:lnTo>
                <a:lnTo>
                  <a:pt x="46" y="476"/>
                </a:lnTo>
                <a:lnTo>
                  <a:pt x="46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5"/>
                </a:lnTo>
                <a:lnTo>
                  <a:pt x="49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3"/>
                </a:lnTo>
                <a:lnTo>
                  <a:pt x="53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6" y="473"/>
                </a:lnTo>
                <a:lnTo>
                  <a:pt x="56" y="473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1"/>
                </a:lnTo>
                <a:lnTo>
                  <a:pt x="57" y="471"/>
                </a:lnTo>
                <a:lnTo>
                  <a:pt x="57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6"/>
                </a:lnTo>
                <a:lnTo>
                  <a:pt x="61" y="466"/>
                </a:lnTo>
                <a:lnTo>
                  <a:pt x="61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4" y="465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3"/>
                </a:lnTo>
                <a:lnTo>
                  <a:pt x="64" y="463"/>
                </a:lnTo>
                <a:lnTo>
                  <a:pt x="64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1"/>
                </a:lnTo>
                <a:lnTo>
                  <a:pt x="65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7" y="458"/>
                </a:lnTo>
                <a:lnTo>
                  <a:pt x="67" y="458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close/>
                <a:moveTo>
                  <a:pt x="39" y="411"/>
                </a:moveTo>
                <a:lnTo>
                  <a:pt x="39" y="411"/>
                </a:lnTo>
                <a:lnTo>
                  <a:pt x="39" y="411"/>
                </a:lnTo>
                <a:lnTo>
                  <a:pt x="39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8" y="411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3"/>
                </a:lnTo>
                <a:lnTo>
                  <a:pt x="51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60" y="417"/>
                </a:lnTo>
                <a:lnTo>
                  <a:pt x="60" y="417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9"/>
                </a:lnTo>
                <a:lnTo>
                  <a:pt x="61" y="419"/>
                </a:lnTo>
                <a:lnTo>
                  <a:pt x="61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4"/>
                </a:lnTo>
                <a:lnTo>
                  <a:pt x="67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68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9"/>
                </a:lnTo>
                <a:lnTo>
                  <a:pt x="70" y="429"/>
                </a:lnTo>
                <a:lnTo>
                  <a:pt x="70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1"/>
                </a:lnTo>
                <a:lnTo>
                  <a:pt x="71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3"/>
                </a:lnTo>
                <a:lnTo>
                  <a:pt x="73" y="433"/>
                </a:lnTo>
                <a:lnTo>
                  <a:pt x="73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5"/>
                </a:lnTo>
                <a:lnTo>
                  <a:pt x="76" y="455"/>
                </a:lnTo>
                <a:lnTo>
                  <a:pt x="76" y="455"/>
                </a:lnTo>
                <a:lnTo>
                  <a:pt x="75" y="455"/>
                </a:lnTo>
                <a:lnTo>
                  <a:pt x="75" y="455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9"/>
                </a:lnTo>
                <a:lnTo>
                  <a:pt x="75" y="459"/>
                </a:lnTo>
                <a:lnTo>
                  <a:pt x="75" y="459"/>
                </a:lnTo>
                <a:lnTo>
                  <a:pt x="74" y="459"/>
                </a:lnTo>
                <a:lnTo>
                  <a:pt x="74" y="459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3"/>
                </a:lnTo>
                <a:lnTo>
                  <a:pt x="74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5"/>
                </a:lnTo>
                <a:lnTo>
                  <a:pt x="73" y="465"/>
                </a:lnTo>
                <a:lnTo>
                  <a:pt x="73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7"/>
                </a:lnTo>
                <a:lnTo>
                  <a:pt x="71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69" y="468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1"/>
                </a:lnTo>
                <a:lnTo>
                  <a:pt x="69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6" y="473"/>
                </a:lnTo>
                <a:lnTo>
                  <a:pt x="66" y="473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5" y="474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4" y="475"/>
                </a:lnTo>
                <a:lnTo>
                  <a:pt x="64" y="475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2" y="476"/>
                </a:lnTo>
                <a:lnTo>
                  <a:pt x="62" y="476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9"/>
                </a:lnTo>
                <a:lnTo>
                  <a:pt x="61" y="479"/>
                </a:lnTo>
                <a:lnTo>
                  <a:pt x="61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1"/>
                </a:lnTo>
                <a:lnTo>
                  <a:pt x="58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6" y="481"/>
                </a:lnTo>
                <a:lnTo>
                  <a:pt x="56" y="481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3" y="482"/>
                </a:lnTo>
                <a:lnTo>
                  <a:pt x="53" y="482"/>
                </a:lnTo>
                <a:lnTo>
                  <a:pt x="53" y="483"/>
                </a:lnTo>
                <a:lnTo>
                  <a:pt x="53" y="483"/>
                </a:lnTo>
                <a:lnTo>
                  <a:pt x="53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7" y="484"/>
                </a:lnTo>
                <a:lnTo>
                  <a:pt x="47" y="484"/>
                </a:lnTo>
                <a:lnTo>
                  <a:pt x="47" y="485"/>
                </a:lnTo>
                <a:lnTo>
                  <a:pt x="47" y="485"/>
                </a:lnTo>
                <a:lnTo>
                  <a:pt x="47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0" y="485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3"/>
                </a:lnTo>
                <a:lnTo>
                  <a:pt x="26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3" y="483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1" y="482"/>
                </a:lnTo>
                <a:lnTo>
                  <a:pt x="21" y="482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79"/>
                </a:lnTo>
                <a:lnTo>
                  <a:pt x="17" y="479"/>
                </a:lnTo>
                <a:lnTo>
                  <a:pt x="17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4" y="477"/>
                </a:lnTo>
                <a:lnTo>
                  <a:pt x="14" y="477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3" y="476"/>
                </a:lnTo>
                <a:lnTo>
                  <a:pt x="13" y="476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1" y="474"/>
                </a:lnTo>
                <a:lnTo>
                  <a:pt x="11" y="474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9" y="473"/>
                </a:lnTo>
                <a:lnTo>
                  <a:pt x="9" y="473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8" y="472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6" y="468"/>
                </a:lnTo>
                <a:lnTo>
                  <a:pt x="6" y="468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6"/>
                </a:lnTo>
                <a:lnTo>
                  <a:pt x="6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4"/>
                </a:lnTo>
                <a:lnTo>
                  <a:pt x="5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2"/>
                </a:lnTo>
                <a:lnTo>
                  <a:pt x="4" y="462"/>
                </a:lnTo>
                <a:lnTo>
                  <a:pt x="3" y="462"/>
                </a:lnTo>
                <a:lnTo>
                  <a:pt x="3" y="462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8"/>
                </a:lnTo>
                <a:lnTo>
                  <a:pt x="3" y="458"/>
                </a:lnTo>
                <a:lnTo>
                  <a:pt x="3" y="458"/>
                </a:lnTo>
                <a:lnTo>
                  <a:pt x="2" y="458"/>
                </a:lnTo>
                <a:lnTo>
                  <a:pt x="2" y="458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0" y="453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8"/>
                </a:lnTo>
                <a:lnTo>
                  <a:pt x="2" y="438"/>
                </a:lnTo>
                <a:lnTo>
                  <a:pt x="2" y="438"/>
                </a:lnTo>
                <a:lnTo>
                  <a:pt x="3" y="438"/>
                </a:lnTo>
                <a:lnTo>
                  <a:pt x="3" y="438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5"/>
                </a:lnTo>
                <a:lnTo>
                  <a:pt x="3" y="435"/>
                </a:lnTo>
                <a:lnTo>
                  <a:pt x="3" y="435"/>
                </a:lnTo>
                <a:lnTo>
                  <a:pt x="4" y="435"/>
                </a:lnTo>
                <a:lnTo>
                  <a:pt x="4" y="435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5" y="432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6" y="430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8"/>
                </a:lnTo>
                <a:lnTo>
                  <a:pt x="6" y="428"/>
                </a:lnTo>
                <a:lnTo>
                  <a:pt x="6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4"/>
                </a:lnTo>
                <a:lnTo>
                  <a:pt x="8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3"/>
                </a:lnTo>
                <a:lnTo>
                  <a:pt x="9" y="423"/>
                </a:lnTo>
                <a:lnTo>
                  <a:pt x="9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19"/>
                </a:lnTo>
                <a:lnTo>
                  <a:pt x="14" y="419"/>
                </a:lnTo>
                <a:lnTo>
                  <a:pt x="14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7" y="418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5"/>
                </a:lnTo>
                <a:lnTo>
                  <a:pt x="18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1" y="415"/>
                </a:lnTo>
                <a:lnTo>
                  <a:pt x="21" y="415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3" y="414"/>
                </a:lnTo>
                <a:lnTo>
                  <a:pt x="23" y="414"/>
                </a:lnTo>
                <a:lnTo>
                  <a:pt x="23" y="413"/>
                </a:lnTo>
                <a:lnTo>
                  <a:pt x="23" y="413"/>
                </a:lnTo>
                <a:lnTo>
                  <a:pt x="23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30" y="412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9" y="411"/>
                </a:lnTo>
                <a:lnTo>
                  <a:pt x="39" y="411"/>
                </a:lnTo>
                <a:close/>
                <a:moveTo>
                  <a:pt x="42" y="404"/>
                </a:moveTo>
                <a:lnTo>
                  <a:pt x="34" y="404"/>
                </a:lnTo>
                <a:lnTo>
                  <a:pt x="34" y="388"/>
                </a:lnTo>
                <a:lnTo>
                  <a:pt x="42" y="388"/>
                </a:lnTo>
                <a:lnTo>
                  <a:pt x="42" y="404"/>
                </a:lnTo>
                <a:lnTo>
                  <a:pt x="42" y="404"/>
                </a:lnTo>
                <a:close/>
                <a:moveTo>
                  <a:pt x="42" y="357"/>
                </a:moveTo>
                <a:lnTo>
                  <a:pt x="34" y="357"/>
                </a:lnTo>
                <a:lnTo>
                  <a:pt x="34" y="341"/>
                </a:lnTo>
                <a:lnTo>
                  <a:pt x="42" y="341"/>
                </a:lnTo>
                <a:lnTo>
                  <a:pt x="42" y="357"/>
                </a:lnTo>
                <a:lnTo>
                  <a:pt x="42" y="357"/>
                </a:lnTo>
                <a:close/>
                <a:moveTo>
                  <a:pt x="42" y="310"/>
                </a:moveTo>
                <a:lnTo>
                  <a:pt x="34" y="310"/>
                </a:lnTo>
                <a:lnTo>
                  <a:pt x="34" y="294"/>
                </a:lnTo>
                <a:lnTo>
                  <a:pt x="42" y="294"/>
                </a:lnTo>
                <a:lnTo>
                  <a:pt x="42" y="310"/>
                </a:lnTo>
                <a:lnTo>
                  <a:pt x="42" y="310"/>
                </a:lnTo>
                <a:close/>
                <a:moveTo>
                  <a:pt x="39" y="267"/>
                </a:moveTo>
                <a:lnTo>
                  <a:pt x="39" y="259"/>
                </a:lnTo>
                <a:lnTo>
                  <a:pt x="55" y="259"/>
                </a:lnTo>
                <a:lnTo>
                  <a:pt x="55" y="267"/>
                </a:lnTo>
                <a:lnTo>
                  <a:pt x="39" y="267"/>
                </a:lnTo>
                <a:lnTo>
                  <a:pt x="39" y="267"/>
                </a:lnTo>
                <a:close/>
                <a:moveTo>
                  <a:pt x="86" y="267"/>
                </a:moveTo>
                <a:lnTo>
                  <a:pt x="86" y="259"/>
                </a:lnTo>
                <a:lnTo>
                  <a:pt x="102" y="259"/>
                </a:lnTo>
                <a:lnTo>
                  <a:pt x="102" y="267"/>
                </a:lnTo>
                <a:lnTo>
                  <a:pt x="86" y="267"/>
                </a:lnTo>
                <a:lnTo>
                  <a:pt x="86" y="267"/>
                </a:lnTo>
                <a:close/>
                <a:moveTo>
                  <a:pt x="133" y="267"/>
                </a:moveTo>
                <a:lnTo>
                  <a:pt x="133" y="259"/>
                </a:lnTo>
                <a:lnTo>
                  <a:pt x="148" y="259"/>
                </a:lnTo>
                <a:lnTo>
                  <a:pt x="148" y="267"/>
                </a:lnTo>
                <a:lnTo>
                  <a:pt x="133" y="267"/>
                </a:lnTo>
                <a:lnTo>
                  <a:pt x="133" y="267"/>
                </a:lnTo>
                <a:close/>
                <a:moveTo>
                  <a:pt x="179" y="267"/>
                </a:moveTo>
                <a:lnTo>
                  <a:pt x="179" y="259"/>
                </a:lnTo>
                <a:lnTo>
                  <a:pt x="195" y="259"/>
                </a:lnTo>
                <a:lnTo>
                  <a:pt x="195" y="267"/>
                </a:lnTo>
                <a:lnTo>
                  <a:pt x="179" y="267"/>
                </a:lnTo>
                <a:lnTo>
                  <a:pt x="179" y="267"/>
                </a:lnTo>
                <a:close/>
                <a:moveTo>
                  <a:pt x="227" y="267"/>
                </a:moveTo>
                <a:lnTo>
                  <a:pt x="227" y="259"/>
                </a:lnTo>
                <a:lnTo>
                  <a:pt x="243" y="259"/>
                </a:lnTo>
                <a:lnTo>
                  <a:pt x="243" y="267"/>
                </a:lnTo>
                <a:lnTo>
                  <a:pt x="227" y="267"/>
                </a:lnTo>
                <a:lnTo>
                  <a:pt x="227" y="267"/>
                </a:lnTo>
                <a:close/>
                <a:moveTo>
                  <a:pt x="274" y="267"/>
                </a:moveTo>
                <a:lnTo>
                  <a:pt x="274" y="259"/>
                </a:lnTo>
                <a:lnTo>
                  <a:pt x="290" y="259"/>
                </a:lnTo>
                <a:lnTo>
                  <a:pt x="290" y="267"/>
                </a:lnTo>
                <a:lnTo>
                  <a:pt x="274" y="267"/>
                </a:lnTo>
                <a:lnTo>
                  <a:pt x="274" y="267"/>
                </a:lnTo>
                <a:close/>
                <a:moveTo>
                  <a:pt x="321" y="267"/>
                </a:moveTo>
                <a:lnTo>
                  <a:pt x="321" y="259"/>
                </a:lnTo>
                <a:lnTo>
                  <a:pt x="337" y="259"/>
                </a:lnTo>
                <a:lnTo>
                  <a:pt x="337" y="267"/>
                </a:lnTo>
                <a:lnTo>
                  <a:pt x="321" y="267"/>
                </a:lnTo>
                <a:lnTo>
                  <a:pt x="321" y="267"/>
                </a:lnTo>
                <a:close/>
                <a:moveTo>
                  <a:pt x="369" y="267"/>
                </a:moveTo>
                <a:lnTo>
                  <a:pt x="369" y="259"/>
                </a:lnTo>
                <a:lnTo>
                  <a:pt x="384" y="259"/>
                </a:lnTo>
                <a:lnTo>
                  <a:pt x="384" y="267"/>
                </a:lnTo>
                <a:lnTo>
                  <a:pt x="369" y="267"/>
                </a:lnTo>
                <a:lnTo>
                  <a:pt x="369" y="267"/>
                </a:lnTo>
                <a:close/>
                <a:moveTo>
                  <a:pt x="416" y="267"/>
                </a:moveTo>
                <a:lnTo>
                  <a:pt x="416" y="259"/>
                </a:lnTo>
                <a:lnTo>
                  <a:pt x="432" y="259"/>
                </a:lnTo>
                <a:lnTo>
                  <a:pt x="432" y="267"/>
                </a:lnTo>
                <a:lnTo>
                  <a:pt x="416" y="267"/>
                </a:lnTo>
                <a:lnTo>
                  <a:pt x="416" y="267"/>
                </a:lnTo>
                <a:close/>
                <a:moveTo>
                  <a:pt x="454" y="251"/>
                </a:moveTo>
                <a:lnTo>
                  <a:pt x="447" y="251"/>
                </a:lnTo>
                <a:lnTo>
                  <a:pt x="447" y="235"/>
                </a:lnTo>
                <a:lnTo>
                  <a:pt x="454" y="235"/>
                </a:lnTo>
                <a:lnTo>
                  <a:pt x="454" y="251"/>
                </a:lnTo>
                <a:lnTo>
                  <a:pt x="454" y="251"/>
                </a:lnTo>
                <a:close/>
                <a:moveTo>
                  <a:pt x="454" y="204"/>
                </a:moveTo>
                <a:lnTo>
                  <a:pt x="447" y="204"/>
                </a:lnTo>
                <a:lnTo>
                  <a:pt x="447" y="188"/>
                </a:lnTo>
                <a:lnTo>
                  <a:pt x="454" y="188"/>
                </a:lnTo>
                <a:lnTo>
                  <a:pt x="454" y="204"/>
                </a:lnTo>
                <a:lnTo>
                  <a:pt x="454" y="204"/>
                </a:lnTo>
                <a:close/>
                <a:moveTo>
                  <a:pt x="454" y="156"/>
                </a:moveTo>
                <a:lnTo>
                  <a:pt x="447" y="156"/>
                </a:lnTo>
                <a:lnTo>
                  <a:pt x="447" y="141"/>
                </a:lnTo>
                <a:lnTo>
                  <a:pt x="454" y="141"/>
                </a:lnTo>
                <a:lnTo>
                  <a:pt x="454" y="156"/>
                </a:lnTo>
                <a:lnTo>
                  <a:pt x="454" y="156"/>
                </a:lnTo>
                <a:close/>
                <a:moveTo>
                  <a:pt x="454" y="109"/>
                </a:moveTo>
                <a:lnTo>
                  <a:pt x="447" y="109"/>
                </a:lnTo>
                <a:lnTo>
                  <a:pt x="447" y="93"/>
                </a:lnTo>
                <a:lnTo>
                  <a:pt x="454" y="93"/>
                </a:lnTo>
                <a:lnTo>
                  <a:pt x="454" y="109"/>
                </a:lnTo>
                <a:lnTo>
                  <a:pt x="454" y="109"/>
                </a:lnTo>
                <a:close/>
                <a:moveTo>
                  <a:pt x="454" y="62"/>
                </a:moveTo>
                <a:lnTo>
                  <a:pt x="447" y="62"/>
                </a:lnTo>
                <a:lnTo>
                  <a:pt x="447" y="47"/>
                </a:lnTo>
                <a:lnTo>
                  <a:pt x="454" y="47"/>
                </a:lnTo>
                <a:lnTo>
                  <a:pt x="454" y="62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9">
            <a:extLst>
              <a:ext uri="{FF2B5EF4-FFF2-40B4-BE49-F238E27FC236}">
                <a16:creationId xmlns:a16="http://schemas.microsoft.com/office/drawing/2014/main" id="{A45D6E0B-8C61-4995-A426-AF4C3B57DA70}"/>
              </a:ext>
            </a:extLst>
          </p:cNvPr>
          <p:cNvSpPr>
            <a:spLocks noEditPoints="1"/>
          </p:cNvSpPr>
          <p:nvPr/>
        </p:nvSpPr>
        <p:spPr bwMode="auto">
          <a:xfrm>
            <a:off x="3400871" y="3141663"/>
            <a:ext cx="895350" cy="352425"/>
          </a:xfrm>
          <a:custGeom>
            <a:avLst/>
            <a:gdLst>
              <a:gd name="T0" fmla="*/ 521 w 564"/>
              <a:gd name="T1" fmla="*/ 156 h 222"/>
              <a:gd name="T2" fmla="*/ 515 w 564"/>
              <a:gd name="T3" fmla="*/ 157 h 222"/>
              <a:gd name="T4" fmla="*/ 511 w 564"/>
              <a:gd name="T5" fmla="*/ 160 h 222"/>
              <a:gd name="T6" fmla="*/ 506 w 564"/>
              <a:gd name="T7" fmla="*/ 163 h 222"/>
              <a:gd name="T8" fmla="*/ 502 w 564"/>
              <a:gd name="T9" fmla="*/ 168 h 222"/>
              <a:gd name="T10" fmla="*/ 499 w 564"/>
              <a:gd name="T11" fmla="*/ 174 h 222"/>
              <a:gd name="T12" fmla="*/ 497 w 564"/>
              <a:gd name="T13" fmla="*/ 179 h 222"/>
              <a:gd name="T14" fmla="*/ 496 w 564"/>
              <a:gd name="T15" fmla="*/ 185 h 222"/>
              <a:gd name="T16" fmla="*/ 497 w 564"/>
              <a:gd name="T17" fmla="*/ 192 h 222"/>
              <a:gd name="T18" fmla="*/ 499 w 564"/>
              <a:gd name="T19" fmla="*/ 197 h 222"/>
              <a:gd name="T20" fmla="*/ 502 w 564"/>
              <a:gd name="T21" fmla="*/ 202 h 222"/>
              <a:gd name="T22" fmla="*/ 506 w 564"/>
              <a:gd name="T23" fmla="*/ 206 h 222"/>
              <a:gd name="T24" fmla="*/ 511 w 564"/>
              <a:gd name="T25" fmla="*/ 210 h 222"/>
              <a:gd name="T26" fmla="*/ 516 w 564"/>
              <a:gd name="T27" fmla="*/ 213 h 222"/>
              <a:gd name="T28" fmla="*/ 522 w 564"/>
              <a:gd name="T29" fmla="*/ 214 h 222"/>
              <a:gd name="T30" fmla="*/ 528 w 564"/>
              <a:gd name="T31" fmla="*/ 214 h 222"/>
              <a:gd name="T32" fmla="*/ 534 w 564"/>
              <a:gd name="T33" fmla="*/ 213 h 222"/>
              <a:gd name="T34" fmla="*/ 540 w 564"/>
              <a:gd name="T35" fmla="*/ 212 h 222"/>
              <a:gd name="T36" fmla="*/ 544 w 564"/>
              <a:gd name="T37" fmla="*/ 209 h 222"/>
              <a:gd name="T38" fmla="*/ 549 w 564"/>
              <a:gd name="T39" fmla="*/ 204 h 222"/>
              <a:gd name="T40" fmla="*/ 552 w 564"/>
              <a:gd name="T41" fmla="*/ 200 h 222"/>
              <a:gd name="T42" fmla="*/ 555 w 564"/>
              <a:gd name="T43" fmla="*/ 194 h 222"/>
              <a:gd name="T44" fmla="*/ 556 w 564"/>
              <a:gd name="T45" fmla="*/ 188 h 222"/>
              <a:gd name="T46" fmla="*/ 556 w 564"/>
              <a:gd name="T47" fmla="*/ 182 h 222"/>
              <a:gd name="T48" fmla="*/ 555 w 564"/>
              <a:gd name="T49" fmla="*/ 176 h 222"/>
              <a:gd name="T50" fmla="*/ 552 w 564"/>
              <a:gd name="T51" fmla="*/ 170 h 222"/>
              <a:gd name="T52" fmla="*/ 549 w 564"/>
              <a:gd name="T53" fmla="*/ 166 h 222"/>
              <a:gd name="T54" fmla="*/ 544 w 564"/>
              <a:gd name="T55" fmla="*/ 161 h 222"/>
              <a:gd name="T56" fmla="*/ 539 w 564"/>
              <a:gd name="T57" fmla="*/ 158 h 222"/>
              <a:gd name="T58" fmla="*/ 534 w 564"/>
              <a:gd name="T59" fmla="*/ 157 h 222"/>
              <a:gd name="T60" fmla="*/ 528 w 564"/>
              <a:gd name="T61" fmla="*/ 156 h 222"/>
              <a:gd name="T62" fmla="*/ 489 w 564"/>
              <a:gd name="T63" fmla="*/ 176 h 222"/>
              <a:gd name="T64" fmla="*/ 493 w 564"/>
              <a:gd name="T65" fmla="*/ 169 h 222"/>
              <a:gd name="T66" fmla="*/ 496 w 564"/>
              <a:gd name="T67" fmla="*/ 162 h 222"/>
              <a:gd name="T68" fmla="*/ 502 w 564"/>
              <a:gd name="T69" fmla="*/ 157 h 222"/>
              <a:gd name="T70" fmla="*/ 507 w 564"/>
              <a:gd name="T71" fmla="*/ 152 h 222"/>
              <a:gd name="T72" fmla="*/ 514 w 564"/>
              <a:gd name="T73" fmla="*/ 149 h 222"/>
              <a:gd name="T74" fmla="*/ 522 w 564"/>
              <a:gd name="T75" fmla="*/ 148 h 222"/>
              <a:gd name="T76" fmla="*/ 530 w 564"/>
              <a:gd name="T77" fmla="*/ 148 h 222"/>
              <a:gd name="T78" fmla="*/ 538 w 564"/>
              <a:gd name="T79" fmla="*/ 149 h 222"/>
              <a:gd name="T80" fmla="*/ 544 w 564"/>
              <a:gd name="T81" fmla="*/ 152 h 222"/>
              <a:gd name="T82" fmla="*/ 550 w 564"/>
              <a:gd name="T83" fmla="*/ 156 h 222"/>
              <a:gd name="T84" fmla="*/ 556 w 564"/>
              <a:gd name="T85" fmla="*/ 161 h 222"/>
              <a:gd name="T86" fmla="*/ 559 w 564"/>
              <a:gd name="T87" fmla="*/ 168 h 222"/>
              <a:gd name="T88" fmla="*/ 562 w 564"/>
              <a:gd name="T89" fmla="*/ 175 h 222"/>
              <a:gd name="T90" fmla="*/ 564 w 564"/>
              <a:gd name="T91" fmla="*/ 183 h 222"/>
              <a:gd name="T92" fmla="*/ 564 w 564"/>
              <a:gd name="T93" fmla="*/ 191 h 222"/>
              <a:gd name="T94" fmla="*/ 561 w 564"/>
              <a:gd name="T95" fmla="*/ 197 h 222"/>
              <a:gd name="T96" fmla="*/ 558 w 564"/>
              <a:gd name="T97" fmla="*/ 204 h 222"/>
              <a:gd name="T98" fmla="*/ 553 w 564"/>
              <a:gd name="T99" fmla="*/ 211 h 222"/>
              <a:gd name="T100" fmla="*/ 548 w 564"/>
              <a:gd name="T101" fmla="*/ 215 h 222"/>
              <a:gd name="T102" fmla="*/ 542 w 564"/>
              <a:gd name="T103" fmla="*/ 219 h 222"/>
              <a:gd name="T104" fmla="*/ 534 w 564"/>
              <a:gd name="T105" fmla="*/ 222 h 222"/>
              <a:gd name="T106" fmla="*/ 526 w 564"/>
              <a:gd name="T107" fmla="*/ 222 h 222"/>
              <a:gd name="T108" fmla="*/ 519 w 564"/>
              <a:gd name="T109" fmla="*/ 222 h 222"/>
              <a:gd name="T110" fmla="*/ 512 w 564"/>
              <a:gd name="T111" fmla="*/ 220 h 222"/>
              <a:gd name="T112" fmla="*/ 505 w 564"/>
              <a:gd name="T113" fmla="*/ 216 h 222"/>
              <a:gd name="T114" fmla="*/ 499 w 564"/>
              <a:gd name="T115" fmla="*/ 211 h 222"/>
              <a:gd name="T116" fmla="*/ 495 w 564"/>
              <a:gd name="T117" fmla="*/ 205 h 222"/>
              <a:gd name="T118" fmla="*/ 491 w 564"/>
              <a:gd name="T119" fmla="*/ 198 h 222"/>
              <a:gd name="T120" fmla="*/ 489 w 564"/>
              <a:gd name="T121" fmla="*/ 192 h 222"/>
              <a:gd name="T122" fmla="*/ 353 w 564"/>
              <a:gd name="T123" fmla="*/ 182 h 222"/>
              <a:gd name="T124" fmla="*/ 70 w 564"/>
              <a:gd name="T125" fmla="*/ 18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4" h="222">
                <a:moveTo>
                  <a:pt x="7" y="16"/>
                </a:moveTo>
                <a:lnTo>
                  <a:pt x="0" y="16"/>
                </a:lnTo>
                <a:lnTo>
                  <a:pt x="0" y="0"/>
                </a:lnTo>
                <a:lnTo>
                  <a:pt x="7" y="0"/>
                </a:lnTo>
                <a:lnTo>
                  <a:pt x="7" y="16"/>
                </a:lnTo>
                <a:lnTo>
                  <a:pt x="7" y="16"/>
                </a:lnTo>
                <a:close/>
                <a:moveTo>
                  <a:pt x="526" y="156"/>
                </a:moveTo>
                <a:lnTo>
                  <a:pt x="526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19" y="156"/>
                </a:lnTo>
                <a:lnTo>
                  <a:pt x="519" y="156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9"/>
                </a:lnTo>
                <a:lnTo>
                  <a:pt x="513" y="159"/>
                </a:lnTo>
                <a:lnTo>
                  <a:pt x="513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7" y="161"/>
                </a:lnTo>
                <a:lnTo>
                  <a:pt x="507" y="161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2" y="167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4"/>
                </a:lnTo>
                <a:lnTo>
                  <a:pt x="499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3"/>
                </a:lnTo>
                <a:lnTo>
                  <a:pt x="497" y="183"/>
                </a:lnTo>
                <a:lnTo>
                  <a:pt x="497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7"/>
                </a:lnTo>
                <a:lnTo>
                  <a:pt x="496" y="187"/>
                </a:lnTo>
                <a:lnTo>
                  <a:pt x="496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9" y="196"/>
                </a:lnTo>
                <a:lnTo>
                  <a:pt x="499" y="196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4"/>
                </a:lnTo>
                <a:lnTo>
                  <a:pt x="503" y="204"/>
                </a:lnTo>
                <a:lnTo>
                  <a:pt x="503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5"/>
                </a:lnTo>
                <a:lnTo>
                  <a:pt x="504" y="205"/>
                </a:lnTo>
                <a:lnTo>
                  <a:pt x="504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9"/>
                </a:lnTo>
                <a:lnTo>
                  <a:pt x="507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9" y="209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1"/>
                </a:lnTo>
                <a:lnTo>
                  <a:pt x="511" y="211"/>
                </a:lnTo>
                <a:lnTo>
                  <a:pt x="511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3"/>
                </a:lnTo>
                <a:lnTo>
                  <a:pt x="515" y="213"/>
                </a:lnTo>
                <a:lnTo>
                  <a:pt x="515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4"/>
                </a:lnTo>
                <a:lnTo>
                  <a:pt x="519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40" y="212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7" y="207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8" y="206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6" y="192"/>
                </a:lnTo>
                <a:lnTo>
                  <a:pt x="556" y="192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8"/>
                </a:lnTo>
                <a:lnTo>
                  <a:pt x="556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3" y="175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8"/>
                </a:lnTo>
                <a:lnTo>
                  <a:pt x="551" y="168"/>
                </a:lnTo>
                <a:lnTo>
                  <a:pt x="551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49" y="167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4" y="162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close/>
                <a:moveTo>
                  <a:pt x="489" y="182"/>
                </a:move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69"/>
                </a:lnTo>
                <a:lnTo>
                  <a:pt x="491" y="169"/>
                </a:lnTo>
                <a:lnTo>
                  <a:pt x="491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7"/>
                </a:lnTo>
                <a:lnTo>
                  <a:pt x="493" y="167"/>
                </a:lnTo>
                <a:lnTo>
                  <a:pt x="493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6" y="163"/>
                </a:lnTo>
                <a:lnTo>
                  <a:pt x="496" y="163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0"/>
                </a:lnTo>
                <a:lnTo>
                  <a:pt x="497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59"/>
                </a:lnTo>
                <a:lnTo>
                  <a:pt x="498" y="159"/>
                </a:lnTo>
                <a:lnTo>
                  <a:pt x="498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8"/>
                </a:lnTo>
                <a:lnTo>
                  <a:pt x="499" y="158"/>
                </a:lnTo>
                <a:lnTo>
                  <a:pt x="499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7"/>
                </a:lnTo>
                <a:lnTo>
                  <a:pt x="500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6"/>
                </a:lnTo>
                <a:lnTo>
                  <a:pt x="502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5" y="154"/>
                </a:lnTo>
                <a:lnTo>
                  <a:pt x="505" y="154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1"/>
                </a:lnTo>
                <a:lnTo>
                  <a:pt x="508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0"/>
                </a:lnTo>
                <a:lnTo>
                  <a:pt x="511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4" y="150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8"/>
                </a:lnTo>
                <a:lnTo>
                  <a:pt x="517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9" y="149"/>
                </a:lnTo>
                <a:lnTo>
                  <a:pt x="539" y="149"/>
                </a:lnTo>
                <a:lnTo>
                  <a:pt x="539" y="150"/>
                </a:lnTo>
                <a:lnTo>
                  <a:pt x="539" y="150"/>
                </a:lnTo>
                <a:lnTo>
                  <a:pt x="539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3"/>
                </a:lnTo>
                <a:lnTo>
                  <a:pt x="546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8" y="153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6"/>
                </a:lnTo>
                <a:lnTo>
                  <a:pt x="549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2"/>
                </a:lnTo>
                <a:lnTo>
                  <a:pt x="556" y="162"/>
                </a:lnTo>
                <a:lnTo>
                  <a:pt x="556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8" y="163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6"/>
                </a:lnTo>
                <a:lnTo>
                  <a:pt x="558" y="166"/>
                </a:lnTo>
                <a:lnTo>
                  <a:pt x="558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70"/>
                </a:lnTo>
                <a:lnTo>
                  <a:pt x="560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2" y="173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7"/>
                </a:lnTo>
                <a:lnTo>
                  <a:pt x="562" y="177"/>
                </a:lnTo>
                <a:lnTo>
                  <a:pt x="562" y="177"/>
                </a:lnTo>
                <a:lnTo>
                  <a:pt x="564" y="177"/>
                </a:lnTo>
                <a:lnTo>
                  <a:pt x="564" y="177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3"/>
                </a:lnTo>
                <a:lnTo>
                  <a:pt x="564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200"/>
                </a:lnTo>
                <a:lnTo>
                  <a:pt x="561" y="200"/>
                </a:lnTo>
                <a:lnTo>
                  <a:pt x="561" y="200"/>
                </a:lnTo>
                <a:lnTo>
                  <a:pt x="560" y="200"/>
                </a:lnTo>
                <a:lnTo>
                  <a:pt x="560" y="200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59" y="202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4"/>
                </a:lnTo>
                <a:lnTo>
                  <a:pt x="559" y="204"/>
                </a:lnTo>
                <a:lnTo>
                  <a:pt x="559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7"/>
                </a:lnTo>
                <a:lnTo>
                  <a:pt x="557" y="207"/>
                </a:lnTo>
                <a:lnTo>
                  <a:pt x="557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5" y="209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0" y="213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49" y="214"/>
                </a:lnTo>
                <a:lnTo>
                  <a:pt x="549" y="214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6" y="216"/>
                </a:lnTo>
                <a:lnTo>
                  <a:pt x="546" y="216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1"/>
                </a:lnTo>
                <a:lnTo>
                  <a:pt x="539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7" y="222"/>
                </a:lnTo>
                <a:lnTo>
                  <a:pt x="517" y="222"/>
                </a:lnTo>
                <a:lnTo>
                  <a:pt x="517" y="221"/>
                </a:lnTo>
                <a:lnTo>
                  <a:pt x="517" y="221"/>
                </a:lnTo>
                <a:lnTo>
                  <a:pt x="517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1" y="220"/>
                </a:lnTo>
                <a:lnTo>
                  <a:pt x="511" y="220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8" y="219"/>
                </a:lnTo>
                <a:lnTo>
                  <a:pt x="508" y="219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6" y="218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5"/>
                </a:lnTo>
                <a:lnTo>
                  <a:pt x="505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2" y="214"/>
                </a:lnTo>
                <a:lnTo>
                  <a:pt x="502" y="214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0" y="213"/>
                </a:lnTo>
                <a:lnTo>
                  <a:pt x="500" y="213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7" y="210"/>
                </a:lnTo>
                <a:lnTo>
                  <a:pt x="497" y="210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6"/>
                </a:lnTo>
                <a:lnTo>
                  <a:pt x="496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4" y="205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3"/>
                </a:lnTo>
                <a:lnTo>
                  <a:pt x="494" y="203"/>
                </a:lnTo>
                <a:lnTo>
                  <a:pt x="494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1"/>
                </a:lnTo>
                <a:lnTo>
                  <a:pt x="493" y="201"/>
                </a:lnTo>
                <a:lnTo>
                  <a:pt x="493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8"/>
                </a:lnTo>
                <a:lnTo>
                  <a:pt x="478" y="188"/>
                </a:lnTo>
                <a:lnTo>
                  <a:pt x="478" y="182"/>
                </a:lnTo>
                <a:lnTo>
                  <a:pt x="489" y="182"/>
                </a:lnTo>
                <a:lnTo>
                  <a:pt x="489" y="182"/>
                </a:lnTo>
                <a:close/>
                <a:moveTo>
                  <a:pt x="446" y="182"/>
                </a:moveTo>
                <a:lnTo>
                  <a:pt x="446" y="188"/>
                </a:lnTo>
                <a:lnTo>
                  <a:pt x="431" y="188"/>
                </a:lnTo>
                <a:lnTo>
                  <a:pt x="431" y="182"/>
                </a:lnTo>
                <a:lnTo>
                  <a:pt x="446" y="182"/>
                </a:lnTo>
                <a:lnTo>
                  <a:pt x="446" y="182"/>
                </a:lnTo>
                <a:close/>
                <a:moveTo>
                  <a:pt x="399" y="182"/>
                </a:moveTo>
                <a:lnTo>
                  <a:pt x="399" y="188"/>
                </a:lnTo>
                <a:lnTo>
                  <a:pt x="385" y="188"/>
                </a:lnTo>
                <a:lnTo>
                  <a:pt x="385" y="182"/>
                </a:lnTo>
                <a:lnTo>
                  <a:pt x="399" y="182"/>
                </a:lnTo>
                <a:lnTo>
                  <a:pt x="399" y="182"/>
                </a:lnTo>
                <a:close/>
                <a:moveTo>
                  <a:pt x="353" y="182"/>
                </a:moveTo>
                <a:lnTo>
                  <a:pt x="353" y="188"/>
                </a:lnTo>
                <a:lnTo>
                  <a:pt x="337" y="188"/>
                </a:lnTo>
                <a:lnTo>
                  <a:pt x="337" y="182"/>
                </a:lnTo>
                <a:lnTo>
                  <a:pt x="353" y="182"/>
                </a:lnTo>
                <a:lnTo>
                  <a:pt x="353" y="182"/>
                </a:lnTo>
                <a:close/>
                <a:moveTo>
                  <a:pt x="306" y="182"/>
                </a:moveTo>
                <a:lnTo>
                  <a:pt x="306" y="188"/>
                </a:lnTo>
                <a:lnTo>
                  <a:pt x="290" y="188"/>
                </a:lnTo>
                <a:lnTo>
                  <a:pt x="290" y="182"/>
                </a:lnTo>
                <a:lnTo>
                  <a:pt x="306" y="182"/>
                </a:lnTo>
                <a:lnTo>
                  <a:pt x="306" y="182"/>
                </a:lnTo>
                <a:close/>
                <a:moveTo>
                  <a:pt x="258" y="182"/>
                </a:moveTo>
                <a:lnTo>
                  <a:pt x="258" y="188"/>
                </a:lnTo>
                <a:lnTo>
                  <a:pt x="243" y="188"/>
                </a:lnTo>
                <a:lnTo>
                  <a:pt x="243" y="182"/>
                </a:lnTo>
                <a:lnTo>
                  <a:pt x="258" y="182"/>
                </a:lnTo>
                <a:lnTo>
                  <a:pt x="258" y="182"/>
                </a:lnTo>
                <a:close/>
                <a:moveTo>
                  <a:pt x="211" y="182"/>
                </a:moveTo>
                <a:lnTo>
                  <a:pt x="211" y="188"/>
                </a:lnTo>
                <a:lnTo>
                  <a:pt x="195" y="188"/>
                </a:lnTo>
                <a:lnTo>
                  <a:pt x="195" y="182"/>
                </a:lnTo>
                <a:lnTo>
                  <a:pt x="211" y="182"/>
                </a:lnTo>
                <a:lnTo>
                  <a:pt x="211" y="182"/>
                </a:lnTo>
                <a:close/>
                <a:moveTo>
                  <a:pt x="164" y="182"/>
                </a:moveTo>
                <a:lnTo>
                  <a:pt x="164" y="188"/>
                </a:lnTo>
                <a:lnTo>
                  <a:pt x="148" y="188"/>
                </a:lnTo>
                <a:lnTo>
                  <a:pt x="148" y="182"/>
                </a:lnTo>
                <a:lnTo>
                  <a:pt x="164" y="182"/>
                </a:lnTo>
                <a:lnTo>
                  <a:pt x="164" y="182"/>
                </a:lnTo>
                <a:close/>
                <a:moveTo>
                  <a:pt x="117" y="182"/>
                </a:moveTo>
                <a:lnTo>
                  <a:pt x="117" y="188"/>
                </a:lnTo>
                <a:lnTo>
                  <a:pt x="101" y="188"/>
                </a:lnTo>
                <a:lnTo>
                  <a:pt x="101" y="182"/>
                </a:lnTo>
                <a:lnTo>
                  <a:pt x="117" y="182"/>
                </a:lnTo>
                <a:lnTo>
                  <a:pt x="117" y="182"/>
                </a:lnTo>
                <a:close/>
                <a:moveTo>
                  <a:pt x="70" y="182"/>
                </a:moveTo>
                <a:lnTo>
                  <a:pt x="70" y="188"/>
                </a:lnTo>
                <a:lnTo>
                  <a:pt x="55" y="188"/>
                </a:lnTo>
                <a:lnTo>
                  <a:pt x="55" y="182"/>
                </a:lnTo>
                <a:lnTo>
                  <a:pt x="70" y="182"/>
                </a:lnTo>
                <a:lnTo>
                  <a:pt x="70" y="182"/>
                </a:lnTo>
                <a:close/>
                <a:moveTo>
                  <a:pt x="23" y="182"/>
                </a:moveTo>
                <a:lnTo>
                  <a:pt x="23" y="188"/>
                </a:lnTo>
                <a:lnTo>
                  <a:pt x="7" y="188"/>
                </a:lnTo>
                <a:lnTo>
                  <a:pt x="7" y="182"/>
                </a:lnTo>
                <a:lnTo>
                  <a:pt x="23" y="182"/>
                </a:lnTo>
                <a:lnTo>
                  <a:pt x="23" y="182"/>
                </a:lnTo>
                <a:close/>
                <a:moveTo>
                  <a:pt x="7" y="158"/>
                </a:moveTo>
                <a:lnTo>
                  <a:pt x="0" y="158"/>
                </a:lnTo>
                <a:lnTo>
                  <a:pt x="0" y="142"/>
                </a:lnTo>
                <a:lnTo>
                  <a:pt x="7" y="142"/>
                </a:lnTo>
                <a:lnTo>
                  <a:pt x="7" y="158"/>
                </a:lnTo>
                <a:lnTo>
                  <a:pt x="7" y="158"/>
                </a:lnTo>
                <a:close/>
                <a:moveTo>
                  <a:pt x="7" y="111"/>
                </a:moveTo>
                <a:lnTo>
                  <a:pt x="0" y="111"/>
                </a:lnTo>
                <a:lnTo>
                  <a:pt x="0" y="95"/>
                </a:lnTo>
                <a:lnTo>
                  <a:pt x="7" y="95"/>
                </a:lnTo>
                <a:lnTo>
                  <a:pt x="7" y="111"/>
                </a:lnTo>
                <a:lnTo>
                  <a:pt x="7" y="111"/>
                </a:lnTo>
                <a:close/>
                <a:moveTo>
                  <a:pt x="7" y="63"/>
                </a:moveTo>
                <a:lnTo>
                  <a:pt x="0" y="63"/>
                </a:lnTo>
                <a:lnTo>
                  <a:pt x="0" y="47"/>
                </a:lnTo>
                <a:lnTo>
                  <a:pt x="7" y="47"/>
                </a:lnTo>
                <a:lnTo>
                  <a:pt x="7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id="{EC7D11F4-EA51-4713-A55E-6B14594DDC56}"/>
              </a:ext>
            </a:extLst>
          </p:cNvPr>
          <p:cNvSpPr>
            <a:spLocks noEditPoints="1"/>
          </p:cNvSpPr>
          <p:nvPr/>
        </p:nvSpPr>
        <p:spPr bwMode="auto">
          <a:xfrm>
            <a:off x="3480247" y="4173538"/>
            <a:ext cx="736298" cy="106363"/>
          </a:xfrm>
          <a:custGeom>
            <a:avLst/>
            <a:gdLst>
              <a:gd name="T0" fmla="*/ 471 w 514"/>
              <a:gd name="T1" fmla="*/ 9 h 76"/>
              <a:gd name="T2" fmla="*/ 465 w 514"/>
              <a:gd name="T3" fmla="*/ 10 h 76"/>
              <a:gd name="T4" fmla="*/ 461 w 514"/>
              <a:gd name="T5" fmla="*/ 12 h 76"/>
              <a:gd name="T6" fmla="*/ 456 w 514"/>
              <a:gd name="T7" fmla="*/ 17 h 76"/>
              <a:gd name="T8" fmla="*/ 452 w 514"/>
              <a:gd name="T9" fmla="*/ 21 h 76"/>
              <a:gd name="T10" fmla="*/ 449 w 514"/>
              <a:gd name="T11" fmla="*/ 26 h 76"/>
              <a:gd name="T12" fmla="*/ 447 w 514"/>
              <a:gd name="T13" fmla="*/ 32 h 76"/>
              <a:gd name="T14" fmla="*/ 446 w 514"/>
              <a:gd name="T15" fmla="*/ 38 h 76"/>
              <a:gd name="T16" fmla="*/ 447 w 514"/>
              <a:gd name="T17" fmla="*/ 44 h 76"/>
              <a:gd name="T18" fmla="*/ 449 w 514"/>
              <a:gd name="T19" fmla="*/ 50 h 76"/>
              <a:gd name="T20" fmla="*/ 452 w 514"/>
              <a:gd name="T21" fmla="*/ 55 h 76"/>
              <a:gd name="T22" fmla="*/ 456 w 514"/>
              <a:gd name="T23" fmla="*/ 60 h 76"/>
              <a:gd name="T24" fmla="*/ 461 w 514"/>
              <a:gd name="T25" fmla="*/ 63 h 76"/>
              <a:gd name="T26" fmla="*/ 466 w 514"/>
              <a:gd name="T27" fmla="*/ 65 h 76"/>
              <a:gd name="T28" fmla="*/ 472 w 514"/>
              <a:gd name="T29" fmla="*/ 68 h 76"/>
              <a:gd name="T30" fmla="*/ 478 w 514"/>
              <a:gd name="T31" fmla="*/ 68 h 76"/>
              <a:gd name="T32" fmla="*/ 484 w 514"/>
              <a:gd name="T33" fmla="*/ 66 h 76"/>
              <a:gd name="T34" fmla="*/ 490 w 514"/>
              <a:gd name="T35" fmla="*/ 64 h 76"/>
              <a:gd name="T36" fmla="*/ 494 w 514"/>
              <a:gd name="T37" fmla="*/ 61 h 76"/>
              <a:gd name="T38" fmla="*/ 499 w 514"/>
              <a:gd name="T39" fmla="*/ 57 h 76"/>
              <a:gd name="T40" fmla="*/ 502 w 514"/>
              <a:gd name="T41" fmla="*/ 52 h 76"/>
              <a:gd name="T42" fmla="*/ 505 w 514"/>
              <a:gd name="T43" fmla="*/ 47 h 76"/>
              <a:gd name="T44" fmla="*/ 506 w 514"/>
              <a:gd name="T45" fmla="*/ 41 h 76"/>
              <a:gd name="T46" fmla="*/ 506 w 514"/>
              <a:gd name="T47" fmla="*/ 35 h 76"/>
              <a:gd name="T48" fmla="*/ 505 w 514"/>
              <a:gd name="T49" fmla="*/ 28 h 76"/>
              <a:gd name="T50" fmla="*/ 502 w 514"/>
              <a:gd name="T51" fmla="*/ 24 h 76"/>
              <a:gd name="T52" fmla="*/ 499 w 514"/>
              <a:gd name="T53" fmla="*/ 18 h 76"/>
              <a:gd name="T54" fmla="*/ 494 w 514"/>
              <a:gd name="T55" fmla="*/ 15 h 76"/>
              <a:gd name="T56" fmla="*/ 489 w 514"/>
              <a:gd name="T57" fmla="*/ 11 h 76"/>
              <a:gd name="T58" fmla="*/ 484 w 514"/>
              <a:gd name="T59" fmla="*/ 9 h 76"/>
              <a:gd name="T60" fmla="*/ 478 w 514"/>
              <a:gd name="T61" fmla="*/ 8 h 76"/>
              <a:gd name="T62" fmla="*/ 439 w 514"/>
              <a:gd name="T63" fmla="*/ 28 h 76"/>
              <a:gd name="T64" fmla="*/ 443 w 514"/>
              <a:gd name="T65" fmla="*/ 21 h 76"/>
              <a:gd name="T66" fmla="*/ 446 w 514"/>
              <a:gd name="T67" fmla="*/ 15 h 76"/>
              <a:gd name="T68" fmla="*/ 452 w 514"/>
              <a:gd name="T69" fmla="*/ 10 h 76"/>
              <a:gd name="T70" fmla="*/ 457 w 514"/>
              <a:gd name="T71" fmla="*/ 6 h 76"/>
              <a:gd name="T72" fmla="*/ 464 w 514"/>
              <a:gd name="T73" fmla="*/ 2 h 76"/>
              <a:gd name="T74" fmla="*/ 472 w 514"/>
              <a:gd name="T75" fmla="*/ 0 h 76"/>
              <a:gd name="T76" fmla="*/ 480 w 514"/>
              <a:gd name="T77" fmla="*/ 0 h 76"/>
              <a:gd name="T78" fmla="*/ 488 w 514"/>
              <a:gd name="T79" fmla="*/ 2 h 76"/>
              <a:gd name="T80" fmla="*/ 494 w 514"/>
              <a:gd name="T81" fmla="*/ 5 h 76"/>
              <a:gd name="T82" fmla="*/ 500 w 514"/>
              <a:gd name="T83" fmla="*/ 9 h 76"/>
              <a:gd name="T84" fmla="*/ 506 w 514"/>
              <a:gd name="T85" fmla="*/ 15 h 76"/>
              <a:gd name="T86" fmla="*/ 509 w 514"/>
              <a:gd name="T87" fmla="*/ 20 h 76"/>
              <a:gd name="T88" fmla="*/ 512 w 514"/>
              <a:gd name="T89" fmla="*/ 27 h 76"/>
              <a:gd name="T90" fmla="*/ 514 w 514"/>
              <a:gd name="T91" fmla="*/ 35 h 76"/>
              <a:gd name="T92" fmla="*/ 514 w 514"/>
              <a:gd name="T93" fmla="*/ 43 h 76"/>
              <a:gd name="T94" fmla="*/ 511 w 514"/>
              <a:gd name="T95" fmla="*/ 51 h 76"/>
              <a:gd name="T96" fmla="*/ 508 w 514"/>
              <a:gd name="T97" fmla="*/ 57 h 76"/>
              <a:gd name="T98" fmla="*/ 503 w 514"/>
              <a:gd name="T99" fmla="*/ 63 h 76"/>
              <a:gd name="T100" fmla="*/ 498 w 514"/>
              <a:gd name="T101" fmla="*/ 69 h 76"/>
              <a:gd name="T102" fmla="*/ 492 w 514"/>
              <a:gd name="T103" fmla="*/ 72 h 76"/>
              <a:gd name="T104" fmla="*/ 484 w 514"/>
              <a:gd name="T105" fmla="*/ 74 h 76"/>
              <a:gd name="T106" fmla="*/ 476 w 514"/>
              <a:gd name="T107" fmla="*/ 76 h 76"/>
              <a:gd name="T108" fmla="*/ 469 w 514"/>
              <a:gd name="T109" fmla="*/ 74 h 76"/>
              <a:gd name="T110" fmla="*/ 462 w 514"/>
              <a:gd name="T111" fmla="*/ 72 h 76"/>
              <a:gd name="T112" fmla="*/ 455 w 514"/>
              <a:gd name="T113" fmla="*/ 69 h 76"/>
              <a:gd name="T114" fmla="*/ 449 w 514"/>
              <a:gd name="T115" fmla="*/ 64 h 76"/>
              <a:gd name="T116" fmla="*/ 445 w 514"/>
              <a:gd name="T117" fmla="*/ 59 h 76"/>
              <a:gd name="T118" fmla="*/ 441 w 514"/>
              <a:gd name="T119" fmla="*/ 52 h 76"/>
              <a:gd name="T120" fmla="*/ 439 w 514"/>
              <a:gd name="T121" fmla="*/ 44 h 76"/>
              <a:gd name="T122" fmla="*/ 299 w 514"/>
              <a:gd name="T123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id="{35356B7A-B8BF-4F18-88F4-2F0F44886E1C}"/>
              </a:ext>
            </a:extLst>
          </p:cNvPr>
          <p:cNvSpPr>
            <a:spLocks noEditPoints="1"/>
          </p:cNvSpPr>
          <p:nvPr/>
        </p:nvSpPr>
        <p:spPr bwMode="auto">
          <a:xfrm>
            <a:off x="3886646" y="5302250"/>
            <a:ext cx="1063625" cy="496887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id="{794FB12A-160E-427D-B327-E152F69B78A8}"/>
              </a:ext>
            </a:extLst>
          </p:cNvPr>
          <p:cNvSpPr>
            <a:spLocks noEditPoints="1"/>
          </p:cNvSpPr>
          <p:nvPr/>
        </p:nvSpPr>
        <p:spPr bwMode="auto">
          <a:xfrm>
            <a:off x="7555358" y="5302250"/>
            <a:ext cx="738188" cy="522287"/>
          </a:xfrm>
          <a:custGeom>
            <a:avLst/>
            <a:gdLst>
              <a:gd name="T0" fmla="*/ 8 w 465"/>
              <a:gd name="T1" fmla="*/ 43 h 329"/>
              <a:gd name="T2" fmla="*/ 10 w 465"/>
              <a:gd name="T3" fmla="*/ 48 h 329"/>
              <a:gd name="T4" fmla="*/ 12 w 465"/>
              <a:gd name="T5" fmla="*/ 54 h 329"/>
              <a:gd name="T6" fmla="*/ 17 w 465"/>
              <a:gd name="T7" fmla="*/ 58 h 329"/>
              <a:gd name="T8" fmla="*/ 21 w 465"/>
              <a:gd name="T9" fmla="*/ 63 h 329"/>
              <a:gd name="T10" fmla="*/ 27 w 465"/>
              <a:gd name="T11" fmla="*/ 65 h 329"/>
              <a:gd name="T12" fmla="*/ 33 w 465"/>
              <a:gd name="T13" fmla="*/ 66 h 329"/>
              <a:gd name="T14" fmla="*/ 39 w 465"/>
              <a:gd name="T15" fmla="*/ 67 h 329"/>
              <a:gd name="T16" fmla="*/ 45 w 465"/>
              <a:gd name="T17" fmla="*/ 66 h 329"/>
              <a:gd name="T18" fmla="*/ 51 w 465"/>
              <a:gd name="T19" fmla="*/ 64 h 329"/>
              <a:gd name="T20" fmla="*/ 56 w 465"/>
              <a:gd name="T21" fmla="*/ 61 h 329"/>
              <a:gd name="T22" fmla="*/ 61 w 465"/>
              <a:gd name="T23" fmla="*/ 56 h 329"/>
              <a:gd name="T24" fmla="*/ 64 w 465"/>
              <a:gd name="T25" fmla="*/ 52 h 329"/>
              <a:gd name="T26" fmla="*/ 66 w 465"/>
              <a:gd name="T27" fmla="*/ 45 h 329"/>
              <a:gd name="T28" fmla="*/ 66 w 465"/>
              <a:gd name="T29" fmla="*/ 39 h 329"/>
              <a:gd name="T30" fmla="*/ 66 w 465"/>
              <a:gd name="T31" fmla="*/ 32 h 329"/>
              <a:gd name="T32" fmla="*/ 65 w 465"/>
              <a:gd name="T33" fmla="*/ 27 h 329"/>
              <a:gd name="T34" fmla="*/ 62 w 465"/>
              <a:gd name="T35" fmla="*/ 21 h 329"/>
              <a:gd name="T36" fmla="*/ 59 w 465"/>
              <a:gd name="T37" fmla="*/ 17 h 329"/>
              <a:gd name="T38" fmla="*/ 54 w 465"/>
              <a:gd name="T39" fmla="*/ 12 h 329"/>
              <a:gd name="T40" fmla="*/ 48 w 465"/>
              <a:gd name="T41" fmla="*/ 10 h 329"/>
              <a:gd name="T42" fmla="*/ 43 w 465"/>
              <a:gd name="T43" fmla="*/ 8 h 329"/>
              <a:gd name="T44" fmla="*/ 36 w 465"/>
              <a:gd name="T45" fmla="*/ 8 h 329"/>
              <a:gd name="T46" fmla="*/ 29 w 465"/>
              <a:gd name="T47" fmla="*/ 9 h 329"/>
              <a:gd name="T48" fmla="*/ 24 w 465"/>
              <a:gd name="T49" fmla="*/ 11 h 329"/>
              <a:gd name="T50" fmla="*/ 19 w 465"/>
              <a:gd name="T51" fmla="*/ 14 h 329"/>
              <a:gd name="T52" fmla="*/ 15 w 465"/>
              <a:gd name="T53" fmla="*/ 19 h 329"/>
              <a:gd name="T54" fmla="*/ 11 w 465"/>
              <a:gd name="T55" fmla="*/ 23 h 329"/>
              <a:gd name="T56" fmla="*/ 9 w 465"/>
              <a:gd name="T57" fmla="*/ 29 h 329"/>
              <a:gd name="T58" fmla="*/ 8 w 465"/>
              <a:gd name="T59" fmla="*/ 36 h 329"/>
              <a:gd name="T60" fmla="*/ 33 w 465"/>
              <a:gd name="T61" fmla="*/ 75 h 329"/>
              <a:gd name="T62" fmla="*/ 25 w 465"/>
              <a:gd name="T63" fmla="*/ 73 h 329"/>
              <a:gd name="T64" fmla="*/ 18 w 465"/>
              <a:gd name="T65" fmla="*/ 70 h 329"/>
              <a:gd name="T66" fmla="*/ 11 w 465"/>
              <a:gd name="T67" fmla="*/ 65 h 329"/>
              <a:gd name="T68" fmla="*/ 7 w 465"/>
              <a:gd name="T69" fmla="*/ 59 h 329"/>
              <a:gd name="T70" fmla="*/ 2 w 465"/>
              <a:gd name="T71" fmla="*/ 53 h 329"/>
              <a:gd name="T72" fmla="*/ 0 w 465"/>
              <a:gd name="T73" fmla="*/ 45 h 329"/>
              <a:gd name="T74" fmla="*/ 0 w 465"/>
              <a:gd name="T75" fmla="*/ 37 h 329"/>
              <a:gd name="T76" fmla="*/ 1 w 465"/>
              <a:gd name="T77" fmla="*/ 29 h 329"/>
              <a:gd name="T78" fmla="*/ 3 w 465"/>
              <a:gd name="T79" fmla="*/ 21 h 329"/>
              <a:gd name="T80" fmla="*/ 7 w 465"/>
              <a:gd name="T81" fmla="*/ 14 h 329"/>
              <a:gd name="T82" fmla="*/ 12 w 465"/>
              <a:gd name="T83" fmla="*/ 9 h 329"/>
              <a:gd name="T84" fmla="*/ 19 w 465"/>
              <a:gd name="T85" fmla="*/ 4 h 329"/>
              <a:gd name="T86" fmla="*/ 26 w 465"/>
              <a:gd name="T87" fmla="*/ 2 h 329"/>
              <a:gd name="T88" fmla="*/ 34 w 465"/>
              <a:gd name="T89" fmla="*/ 0 h 329"/>
              <a:gd name="T90" fmla="*/ 42 w 465"/>
              <a:gd name="T91" fmla="*/ 0 h 329"/>
              <a:gd name="T92" fmla="*/ 50 w 465"/>
              <a:gd name="T93" fmla="*/ 2 h 329"/>
              <a:gd name="T94" fmla="*/ 56 w 465"/>
              <a:gd name="T95" fmla="*/ 5 h 329"/>
              <a:gd name="T96" fmla="*/ 63 w 465"/>
              <a:gd name="T97" fmla="*/ 10 h 329"/>
              <a:gd name="T98" fmla="*/ 68 w 465"/>
              <a:gd name="T99" fmla="*/ 15 h 329"/>
              <a:gd name="T100" fmla="*/ 72 w 465"/>
              <a:gd name="T101" fmla="*/ 22 h 329"/>
              <a:gd name="T102" fmla="*/ 74 w 465"/>
              <a:gd name="T103" fmla="*/ 30 h 329"/>
              <a:gd name="T104" fmla="*/ 74 w 465"/>
              <a:gd name="T105" fmla="*/ 38 h 329"/>
              <a:gd name="T106" fmla="*/ 74 w 465"/>
              <a:gd name="T107" fmla="*/ 46 h 329"/>
              <a:gd name="T108" fmla="*/ 71 w 465"/>
              <a:gd name="T109" fmla="*/ 53 h 329"/>
              <a:gd name="T110" fmla="*/ 68 w 465"/>
              <a:gd name="T111" fmla="*/ 59 h 329"/>
              <a:gd name="T112" fmla="*/ 62 w 465"/>
              <a:gd name="T113" fmla="*/ 65 h 329"/>
              <a:gd name="T114" fmla="*/ 56 w 465"/>
              <a:gd name="T115" fmla="*/ 70 h 329"/>
              <a:gd name="T116" fmla="*/ 50 w 465"/>
              <a:gd name="T117" fmla="*/ 73 h 329"/>
              <a:gd name="T118" fmla="*/ 42 w 465"/>
              <a:gd name="T119" fmla="*/ 75 h 329"/>
              <a:gd name="T120" fmla="*/ 34 w 465"/>
              <a:gd name="T121" fmla="*/ 188 h 329"/>
              <a:gd name="T122" fmla="*/ 135 w 465"/>
              <a:gd name="T123" fmla="*/ 329 h 329"/>
              <a:gd name="T124" fmla="*/ 403 w 465"/>
              <a:gd name="T125" fmla="*/ 3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5" h="329">
                <a:moveTo>
                  <a:pt x="449" y="329"/>
                </a:moveTo>
                <a:lnTo>
                  <a:pt x="449" y="321"/>
                </a:lnTo>
                <a:lnTo>
                  <a:pt x="465" y="321"/>
                </a:lnTo>
                <a:lnTo>
                  <a:pt x="465" y="329"/>
                </a:lnTo>
                <a:lnTo>
                  <a:pt x="449" y="329"/>
                </a:lnTo>
                <a:lnTo>
                  <a:pt x="449" y="329"/>
                </a:lnTo>
                <a:close/>
                <a:moveTo>
                  <a:pt x="8" y="37"/>
                </a:move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1" y="50"/>
                </a:lnTo>
                <a:lnTo>
                  <a:pt x="11" y="50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2"/>
                </a:lnTo>
                <a:lnTo>
                  <a:pt x="19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1" y="62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6"/>
                </a:lnTo>
                <a:lnTo>
                  <a:pt x="28" y="66"/>
                </a:lnTo>
                <a:lnTo>
                  <a:pt x="28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7"/>
                </a:lnTo>
                <a:lnTo>
                  <a:pt x="33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2" y="67"/>
                </a:lnTo>
                <a:lnTo>
                  <a:pt x="42" y="67"/>
                </a:lnTo>
                <a:lnTo>
                  <a:pt x="42" y="67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9"/>
                </a:lnTo>
                <a:lnTo>
                  <a:pt x="56" y="59"/>
                </a:lnTo>
                <a:lnTo>
                  <a:pt x="56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8"/>
                </a:lnTo>
                <a:lnTo>
                  <a:pt x="57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7"/>
                </a:lnTo>
                <a:lnTo>
                  <a:pt x="59" y="57"/>
                </a:lnTo>
                <a:lnTo>
                  <a:pt x="59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3"/>
                </a:lnTo>
                <a:lnTo>
                  <a:pt x="62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3"/>
                </a:lnTo>
                <a:lnTo>
                  <a:pt x="64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2" y="22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0" y="19"/>
                </a:lnTo>
                <a:lnTo>
                  <a:pt x="60" y="19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6" y="15"/>
                </a:lnTo>
                <a:lnTo>
                  <a:pt x="56" y="15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2"/>
                </a:lnTo>
                <a:lnTo>
                  <a:pt x="54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0" y="11"/>
                </a:lnTo>
                <a:lnTo>
                  <a:pt x="50" y="11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0" y="12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2" y="20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close/>
                <a:moveTo>
                  <a:pt x="37" y="75"/>
                </a:moveTo>
                <a:lnTo>
                  <a:pt x="37" y="75"/>
                </a:lnTo>
                <a:lnTo>
                  <a:pt x="37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2" y="75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7" y="74"/>
                </a:lnTo>
                <a:lnTo>
                  <a:pt x="27" y="74"/>
                </a:lnTo>
                <a:lnTo>
                  <a:pt x="27" y="74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4" y="73"/>
                </a:lnTo>
                <a:lnTo>
                  <a:pt x="24" y="73"/>
                </a:lnTo>
                <a:lnTo>
                  <a:pt x="24" y="73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7" y="70"/>
                </a:lnTo>
                <a:lnTo>
                  <a:pt x="17" y="70"/>
                </a:lnTo>
                <a:lnTo>
                  <a:pt x="17" y="70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14" y="67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1" y="64"/>
                </a:lnTo>
                <a:lnTo>
                  <a:pt x="11" y="64"/>
                </a:lnTo>
                <a:lnTo>
                  <a:pt x="11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9" y="63"/>
                </a:lnTo>
                <a:lnTo>
                  <a:pt x="9" y="63"/>
                </a:lnTo>
                <a:lnTo>
                  <a:pt x="9" y="63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8" y="62"/>
                </a:lnTo>
                <a:lnTo>
                  <a:pt x="8" y="62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7" y="61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8"/>
                </a:lnTo>
                <a:lnTo>
                  <a:pt x="7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5" y="57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3" y="55"/>
                </a:lnTo>
                <a:lnTo>
                  <a:pt x="3" y="55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2" y="53"/>
                </a:lnTo>
                <a:lnTo>
                  <a:pt x="2" y="53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0" y="4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8"/>
                </a:lnTo>
                <a:lnTo>
                  <a:pt x="5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7" y="17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4"/>
                </a:lnTo>
                <a:lnTo>
                  <a:pt x="7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1" y="11"/>
                </a:lnTo>
                <a:lnTo>
                  <a:pt x="11" y="11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7" y="6"/>
                </a:lnTo>
                <a:lnTo>
                  <a:pt x="17" y="6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8" y="1"/>
                </a:lnTo>
                <a:lnTo>
                  <a:pt x="48" y="1"/>
                </a:lnTo>
                <a:lnTo>
                  <a:pt x="48" y="2"/>
                </a:lnTo>
                <a:lnTo>
                  <a:pt x="48" y="2"/>
                </a:lnTo>
                <a:lnTo>
                  <a:pt x="48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0" y="6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3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9" y="15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8"/>
                </a:lnTo>
                <a:lnTo>
                  <a:pt x="69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4"/>
                </a:lnTo>
                <a:lnTo>
                  <a:pt x="72" y="24"/>
                </a:lnTo>
                <a:lnTo>
                  <a:pt x="72" y="24"/>
                </a:lnTo>
                <a:lnTo>
                  <a:pt x="73" y="24"/>
                </a:lnTo>
                <a:lnTo>
                  <a:pt x="73" y="24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4" y="28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1" y="53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0" y="55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69" y="57"/>
                </a:lnTo>
                <a:lnTo>
                  <a:pt x="69" y="57"/>
                </a:lnTo>
                <a:lnTo>
                  <a:pt x="69" y="57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5" y="62"/>
                </a:lnTo>
                <a:lnTo>
                  <a:pt x="65" y="62"/>
                </a:lnTo>
                <a:lnTo>
                  <a:pt x="65" y="62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4" y="63"/>
                </a:lnTo>
                <a:lnTo>
                  <a:pt x="64" y="63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3" y="64"/>
                </a:lnTo>
                <a:lnTo>
                  <a:pt x="63" y="64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5"/>
                </a:lnTo>
                <a:lnTo>
                  <a:pt x="62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7" y="68"/>
                </a:lnTo>
                <a:lnTo>
                  <a:pt x="57" y="68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7" y="73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7" y="75"/>
                </a:lnTo>
                <a:lnTo>
                  <a:pt x="37" y="75"/>
                </a:lnTo>
                <a:lnTo>
                  <a:pt x="37" y="75"/>
                </a:lnTo>
                <a:close/>
                <a:moveTo>
                  <a:pt x="34" y="77"/>
                </a:moveTo>
                <a:lnTo>
                  <a:pt x="42" y="77"/>
                </a:lnTo>
                <a:lnTo>
                  <a:pt x="42" y="93"/>
                </a:lnTo>
                <a:lnTo>
                  <a:pt x="34" y="93"/>
                </a:lnTo>
                <a:lnTo>
                  <a:pt x="34" y="77"/>
                </a:lnTo>
                <a:lnTo>
                  <a:pt x="34" y="77"/>
                </a:lnTo>
                <a:close/>
                <a:moveTo>
                  <a:pt x="34" y="125"/>
                </a:moveTo>
                <a:lnTo>
                  <a:pt x="42" y="125"/>
                </a:lnTo>
                <a:lnTo>
                  <a:pt x="42" y="140"/>
                </a:lnTo>
                <a:lnTo>
                  <a:pt x="34" y="140"/>
                </a:lnTo>
                <a:lnTo>
                  <a:pt x="34" y="125"/>
                </a:lnTo>
                <a:lnTo>
                  <a:pt x="34" y="125"/>
                </a:lnTo>
                <a:close/>
                <a:moveTo>
                  <a:pt x="34" y="172"/>
                </a:moveTo>
                <a:lnTo>
                  <a:pt x="42" y="172"/>
                </a:lnTo>
                <a:lnTo>
                  <a:pt x="42" y="188"/>
                </a:lnTo>
                <a:lnTo>
                  <a:pt x="34" y="188"/>
                </a:lnTo>
                <a:lnTo>
                  <a:pt x="34" y="172"/>
                </a:lnTo>
                <a:lnTo>
                  <a:pt x="34" y="172"/>
                </a:lnTo>
                <a:close/>
                <a:moveTo>
                  <a:pt x="34" y="219"/>
                </a:moveTo>
                <a:lnTo>
                  <a:pt x="42" y="219"/>
                </a:lnTo>
                <a:lnTo>
                  <a:pt x="42" y="235"/>
                </a:lnTo>
                <a:lnTo>
                  <a:pt x="34" y="235"/>
                </a:lnTo>
                <a:lnTo>
                  <a:pt x="34" y="219"/>
                </a:lnTo>
                <a:lnTo>
                  <a:pt x="34" y="219"/>
                </a:lnTo>
                <a:close/>
                <a:moveTo>
                  <a:pt x="34" y="266"/>
                </a:moveTo>
                <a:lnTo>
                  <a:pt x="42" y="266"/>
                </a:lnTo>
                <a:lnTo>
                  <a:pt x="42" y="281"/>
                </a:lnTo>
                <a:lnTo>
                  <a:pt x="34" y="281"/>
                </a:lnTo>
                <a:lnTo>
                  <a:pt x="34" y="266"/>
                </a:lnTo>
                <a:lnTo>
                  <a:pt x="34" y="266"/>
                </a:lnTo>
                <a:close/>
                <a:moveTo>
                  <a:pt x="34" y="313"/>
                </a:moveTo>
                <a:lnTo>
                  <a:pt x="42" y="313"/>
                </a:lnTo>
                <a:lnTo>
                  <a:pt x="42" y="321"/>
                </a:lnTo>
                <a:lnTo>
                  <a:pt x="42" y="321"/>
                </a:lnTo>
                <a:lnTo>
                  <a:pt x="42" y="329"/>
                </a:lnTo>
                <a:lnTo>
                  <a:pt x="37" y="329"/>
                </a:lnTo>
                <a:lnTo>
                  <a:pt x="34" y="329"/>
                </a:lnTo>
                <a:lnTo>
                  <a:pt x="34" y="325"/>
                </a:lnTo>
                <a:lnTo>
                  <a:pt x="34" y="313"/>
                </a:lnTo>
                <a:lnTo>
                  <a:pt x="34" y="313"/>
                </a:lnTo>
                <a:close/>
                <a:moveTo>
                  <a:pt x="73" y="329"/>
                </a:moveTo>
                <a:lnTo>
                  <a:pt x="73" y="321"/>
                </a:lnTo>
                <a:lnTo>
                  <a:pt x="89" y="321"/>
                </a:lnTo>
                <a:lnTo>
                  <a:pt x="89" y="329"/>
                </a:lnTo>
                <a:lnTo>
                  <a:pt x="73" y="329"/>
                </a:lnTo>
                <a:lnTo>
                  <a:pt x="73" y="329"/>
                </a:lnTo>
                <a:close/>
                <a:moveTo>
                  <a:pt x="119" y="329"/>
                </a:moveTo>
                <a:lnTo>
                  <a:pt x="119" y="321"/>
                </a:lnTo>
                <a:lnTo>
                  <a:pt x="135" y="321"/>
                </a:lnTo>
                <a:lnTo>
                  <a:pt x="135" y="329"/>
                </a:lnTo>
                <a:lnTo>
                  <a:pt x="119" y="329"/>
                </a:lnTo>
                <a:lnTo>
                  <a:pt x="119" y="329"/>
                </a:lnTo>
                <a:close/>
                <a:moveTo>
                  <a:pt x="167" y="329"/>
                </a:moveTo>
                <a:lnTo>
                  <a:pt x="167" y="321"/>
                </a:lnTo>
                <a:lnTo>
                  <a:pt x="182" y="321"/>
                </a:lnTo>
                <a:lnTo>
                  <a:pt x="182" y="329"/>
                </a:lnTo>
                <a:lnTo>
                  <a:pt x="167" y="329"/>
                </a:lnTo>
                <a:lnTo>
                  <a:pt x="167" y="329"/>
                </a:lnTo>
                <a:close/>
                <a:moveTo>
                  <a:pt x="214" y="329"/>
                </a:moveTo>
                <a:lnTo>
                  <a:pt x="214" y="321"/>
                </a:lnTo>
                <a:lnTo>
                  <a:pt x="230" y="321"/>
                </a:lnTo>
                <a:lnTo>
                  <a:pt x="230" y="329"/>
                </a:lnTo>
                <a:lnTo>
                  <a:pt x="214" y="329"/>
                </a:lnTo>
                <a:lnTo>
                  <a:pt x="214" y="329"/>
                </a:lnTo>
                <a:close/>
                <a:moveTo>
                  <a:pt x="261" y="329"/>
                </a:moveTo>
                <a:lnTo>
                  <a:pt x="261" y="321"/>
                </a:lnTo>
                <a:lnTo>
                  <a:pt x="277" y="321"/>
                </a:lnTo>
                <a:lnTo>
                  <a:pt x="277" y="329"/>
                </a:lnTo>
                <a:lnTo>
                  <a:pt x="261" y="329"/>
                </a:lnTo>
                <a:lnTo>
                  <a:pt x="261" y="329"/>
                </a:lnTo>
                <a:close/>
                <a:moveTo>
                  <a:pt x="308" y="329"/>
                </a:moveTo>
                <a:lnTo>
                  <a:pt x="308" y="321"/>
                </a:lnTo>
                <a:lnTo>
                  <a:pt x="324" y="321"/>
                </a:lnTo>
                <a:lnTo>
                  <a:pt x="324" y="329"/>
                </a:lnTo>
                <a:lnTo>
                  <a:pt x="308" y="329"/>
                </a:lnTo>
                <a:lnTo>
                  <a:pt x="308" y="329"/>
                </a:lnTo>
                <a:close/>
                <a:moveTo>
                  <a:pt x="356" y="329"/>
                </a:moveTo>
                <a:lnTo>
                  <a:pt x="356" y="321"/>
                </a:lnTo>
                <a:lnTo>
                  <a:pt x="372" y="321"/>
                </a:lnTo>
                <a:lnTo>
                  <a:pt x="372" y="329"/>
                </a:lnTo>
                <a:lnTo>
                  <a:pt x="356" y="329"/>
                </a:lnTo>
                <a:lnTo>
                  <a:pt x="356" y="329"/>
                </a:lnTo>
                <a:close/>
                <a:moveTo>
                  <a:pt x="403" y="329"/>
                </a:moveTo>
                <a:lnTo>
                  <a:pt x="403" y="321"/>
                </a:lnTo>
                <a:lnTo>
                  <a:pt x="419" y="321"/>
                </a:lnTo>
                <a:lnTo>
                  <a:pt x="419" y="329"/>
                </a:lnTo>
                <a:lnTo>
                  <a:pt x="403" y="329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3">
            <a:extLst>
              <a:ext uri="{FF2B5EF4-FFF2-40B4-BE49-F238E27FC236}">
                <a16:creationId xmlns:a16="http://schemas.microsoft.com/office/drawing/2014/main" id="{6F60578B-3CE5-44FD-BACE-0057E9ED854E}"/>
              </a:ext>
            </a:extLst>
          </p:cNvPr>
          <p:cNvSpPr>
            <a:spLocks noEditPoints="1"/>
          </p:cNvSpPr>
          <p:nvPr/>
        </p:nvSpPr>
        <p:spPr bwMode="auto">
          <a:xfrm>
            <a:off x="8041927" y="4156076"/>
            <a:ext cx="694531" cy="111126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4">
            <a:extLst>
              <a:ext uri="{FF2B5EF4-FFF2-40B4-BE49-F238E27FC236}">
                <a16:creationId xmlns:a16="http://schemas.microsoft.com/office/drawing/2014/main" id="{AA8EB988-BD6F-484D-A54D-83015AE5E44E}"/>
              </a:ext>
            </a:extLst>
          </p:cNvPr>
          <p:cNvSpPr>
            <a:spLocks noEditPoints="1"/>
          </p:cNvSpPr>
          <p:nvPr/>
        </p:nvSpPr>
        <p:spPr bwMode="auto">
          <a:xfrm>
            <a:off x="7914133" y="3128963"/>
            <a:ext cx="847725" cy="334962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11D4891-BF01-449D-A0DB-E576DE2FFBA4}"/>
              </a:ext>
            </a:extLst>
          </p:cNvPr>
          <p:cNvSpPr txBox="1"/>
          <p:nvPr/>
        </p:nvSpPr>
        <p:spPr>
          <a:xfrm>
            <a:off x="3667230" y="47942"/>
            <a:ext cx="4924207" cy="7386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СИНГАПУР</a:t>
            </a:r>
            <a:r>
              <a:rPr lang="ru-RU" sz="2000" b="1" dirty="0" smtClean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ru-RU" sz="1400" dirty="0" smtClean="0">
                <a:solidFill>
                  <a:srgbClr val="114263"/>
                </a:solidFill>
              </a:rPr>
              <a:t>ОРИЕНТАЦИЯ НА МЕЖДУНАРОДНЫЙ РЫНОК ТРУДА                        И НА ПОДГОТОВКУ СПЕЦИАЛИСТОВ МИРОВОГО УРОВНЯ</a:t>
            </a:r>
            <a:endParaRPr lang="en-US" sz="1400" b="1" dirty="0">
              <a:solidFill>
                <a:srgbClr val="114263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17B37F-FDE2-4F0B-B028-5A08229530D8}"/>
              </a:ext>
            </a:extLst>
          </p:cNvPr>
          <p:cNvGrpSpPr/>
          <p:nvPr/>
        </p:nvGrpSpPr>
        <p:grpSpPr>
          <a:xfrm>
            <a:off x="497741" y="1129994"/>
            <a:ext cx="3480455" cy="4546192"/>
            <a:chOff x="475830" y="1129994"/>
            <a:chExt cx="3480455" cy="4546192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9EA79C5-E7C0-424F-92A5-677D573C3559}"/>
                </a:ext>
              </a:extLst>
            </p:cNvPr>
            <p:cNvSpPr txBox="1"/>
            <p:nvPr/>
          </p:nvSpPr>
          <p:spPr>
            <a:xfrm>
              <a:off x="698864" y="4722079"/>
              <a:ext cx="2132956" cy="9541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АНГЛИЯ:</a:t>
              </a:r>
              <a:r>
                <a:rPr lang="ru-RU" sz="2000" b="1" dirty="0" smtClean="0">
                  <a:solidFill>
                    <a:srgbClr val="114263"/>
                  </a:solidFill>
                </a:rPr>
                <a:t> </a:t>
              </a:r>
              <a:r>
                <a:rPr lang="ru-RU" sz="1400" dirty="0" smtClean="0">
                  <a:solidFill>
                    <a:srgbClr val="114263"/>
                  </a:solidFill>
                </a:rPr>
                <a:t>ОБРАЗОВАТЕЛЬНАЯ РЕФОРМА КАК ЖЕРТВА БОРЬБЫ ПОЛИТИКОВ</a:t>
              </a:r>
              <a:endParaRPr lang="en-US" sz="1400" dirty="0">
                <a:solidFill>
                  <a:srgbClr val="114263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4515BC9-141E-41C8-AFB1-85B48AD59FD3}"/>
                </a:ext>
              </a:extLst>
            </p:cNvPr>
            <p:cNvSpPr txBox="1"/>
            <p:nvPr/>
          </p:nvSpPr>
          <p:spPr>
            <a:xfrm>
              <a:off x="475830" y="3279756"/>
              <a:ext cx="2257484" cy="9541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КАНАДА: </a:t>
              </a:r>
            </a:p>
            <a:p>
              <a:r>
                <a:rPr lang="ru-RU" sz="1400" dirty="0" smtClean="0">
                  <a:solidFill>
                    <a:srgbClr val="114263"/>
                  </a:solidFill>
                </a:rPr>
                <a:t>ПРЕОДОЛЕНИЕ НЕРАВЕНСТВА ПОСРЕДСТВОМ ОБРАЗОВАНИЯ</a:t>
              </a:r>
              <a:endParaRPr lang="en-US" sz="1400" dirty="0">
                <a:solidFill>
                  <a:srgbClr val="114263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5F0B10D-B6D6-4B5C-98A9-DBCE1D832139}"/>
                </a:ext>
              </a:extLst>
            </p:cNvPr>
            <p:cNvSpPr txBox="1"/>
            <p:nvPr/>
          </p:nvSpPr>
          <p:spPr>
            <a:xfrm>
              <a:off x="702465" y="2182008"/>
              <a:ext cx="2132956" cy="9541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КОРЕЯ:</a:t>
              </a:r>
            </a:p>
            <a:p>
              <a:r>
                <a:rPr lang="ru-RU" sz="1400" dirty="0" smtClean="0">
                  <a:solidFill>
                    <a:schemeClr val="accent2"/>
                  </a:solidFill>
                </a:rPr>
                <a:t>ИДЕАЛ ОБРАЗОВАННОГО ЧЕЛОВЕКА</a:t>
              </a:r>
            </a:p>
            <a:p>
              <a:endParaRPr lang="en-US" sz="1400" b="1" dirty="0">
                <a:solidFill>
                  <a:srgbClr val="114263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177A938-A005-49D4-87F5-8904A8551E9D}"/>
                </a:ext>
              </a:extLst>
            </p:cNvPr>
            <p:cNvSpPr txBox="1"/>
            <p:nvPr/>
          </p:nvSpPr>
          <p:spPr>
            <a:xfrm>
              <a:off x="1013259" y="1129994"/>
              <a:ext cx="2943026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КИТАЙ: </a:t>
              </a:r>
            </a:p>
            <a:p>
              <a:r>
                <a:rPr lang="ru-RU" sz="1400" dirty="0" smtClean="0">
                  <a:solidFill>
                    <a:srgbClr val="114263"/>
                  </a:solidFill>
                </a:rPr>
                <a:t>ОБРАЗОВАНИЕ ВСЕСТОРОННЕ РАЗВИТОГО ЧЕЛОВЕКА</a:t>
              </a:r>
              <a:endParaRPr lang="en-US" sz="1400" dirty="0">
                <a:solidFill>
                  <a:srgbClr val="114263"/>
                </a:solidFill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E47F1A0-F46F-4AF9-8500-FFA91B327082}"/>
              </a:ext>
            </a:extLst>
          </p:cNvPr>
          <p:cNvGrpSpPr/>
          <p:nvPr/>
        </p:nvGrpSpPr>
        <p:grpSpPr>
          <a:xfrm flipH="1">
            <a:off x="8761858" y="1058706"/>
            <a:ext cx="3253820" cy="4592429"/>
            <a:chOff x="154411" y="1058706"/>
            <a:chExt cx="3253820" cy="4592429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1EBE70E-1C48-4838-842C-184244A1C963}"/>
                </a:ext>
              </a:extLst>
            </p:cNvPr>
            <p:cNvSpPr txBox="1"/>
            <p:nvPr/>
          </p:nvSpPr>
          <p:spPr>
            <a:xfrm>
              <a:off x="396826" y="4697028"/>
              <a:ext cx="2132956" cy="9541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ПОЛЬША:</a:t>
              </a:r>
              <a:r>
                <a:rPr lang="ru-RU" sz="2000" b="1" dirty="0" smtClean="0">
                  <a:solidFill>
                    <a:srgbClr val="114263"/>
                  </a:solidFill>
                </a:rPr>
                <a:t> </a:t>
              </a:r>
              <a:r>
                <a:rPr lang="ru-RU" sz="1400" dirty="0" smtClean="0">
                  <a:solidFill>
                    <a:srgbClr val="114263"/>
                  </a:solidFill>
                </a:rPr>
                <a:t>ОБРАЗОВАТЕЛЬНАЯ СРЕДА, ПОРОЖДАЮЩАЯ ПЕРЕМЕНЫ</a:t>
              </a:r>
              <a:endParaRPr lang="en-US" sz="1400" dirty="0">
                <a:solidFill>
                  <a:srgbClr val="114263"/>
                </a:solidFill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58FEE6E-1510-435A-8104-6F460D51AF41}"/>
                </a:ext>
              </a:extLst>
            </p:cNvPr>
            <p:cNvSpPr txBox="1"/>
            <p:nvPr/>
          </p:nvSpPr>
          <p:spPr>
            <a:xfrm>
              <a:off x="154411" y="3279003"/>
              <a:ext cx="2132956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США: </a:t>
              </a:r>
            </a:p>
            <a:p>
              <a:r>
                <a:rPr lang="ru-RU" sz="1400" dirty="0" smtClean="0">
                  <a:solidFill>
                    <a:srgbClr val="114263"/>
                  </a:solidFill>
                </a:rPr>
                <a:t>ГИБКОСТЬ КАК ПОЧВА ДЛЯ ЭКСПЕРИМЕНТА</a:t>
              </a:r>
              <a:endParaRPr lang="en-US" sz="1400" dirty="0">
                <a:solidFill>
                  <a:srgbClr val="114263"/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6E1693D-A9A1-477C-A204-D7BC7E095B4D}"/>
                </a:ext>
              </a:extLst>
            </p:cNvPr>
            <p:cNvSpPr txBox="1"/>
            <p:nvPr/>
          </p:nvSpPr>
          <p:spPr>
            <a:xfrm>
              <a:off x="275619" y="2168854"/>
              <a:ext cx="2375371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ЭСТОНИЯ:</a:t>
              </a:r>
            </a:p>
            <a:p>
              <a:r>
                <a:rPr lang="ru-RU" sz="1400" dirty="0" smtClean="0">
                  <a:solidFill>
                    <a:srgbClr val="114263"/>
                  </a:solidFill>
                </a:rPr>
                <a:t>ОБУЧЕНИЕ В ТЕЧЕНИЕ ВСЕЙ ЖИЗНИ КАК ОБРАЗ ЖИЗНИ </a:t>
              </a:r>
              <a:r>
                <a:rPr lang="en-US" sz="1400" dirty="0" smtClean="0">
                  <a:solidFill>
                    <a:srgbClr val="114263"/>
                  </a:solidFill>
                </a:rPr>
                <a:t> </a:t>
              </a:r>
              <a:endParaRPr lang="en-US" sz="1400" dirty="0">
                <a:solidFill>
                  <a:srgbClr val="114263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12B72D0-24C1-4165-9848-B176FF8EC217}"/>
                </a:ext>
              </a:extLst>
            </p:cNvPr>
            <p:cNvSpPr txBox="1"/>
            <p:nvPr/>
          </p:nvSpPr>
          <p:spPr>
            <a:xfrm>
              <a:off x="154411" y="1058706"/>
              <a:ext cx="325382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ФИНЛЯНДИЯ: </a:t>
              </a:r>
            </a:p>
            <a:p>
              <a:r>
                <a:rPr lang="ru-RU" sz="1400" dirty="0" smtClean="0">
                  <a:solidFill>
                    <a:srgbClr val="114263"/>
                  </a:solidFill>
                </a:rPr>
                <a:t>ДОСТИЖЕНИЕ РЕЗУЛЬТАТОВ ЧЕРЕЗ РАДОСТЬ ОТКРЫТИЙ</a:t>
              </a:r>
              <a:r>
                <a:rPr lang="en-US" sz="1400" dirty="0" smtClean="0">
                  <a:solidFill>
                    <a:srgbClr val="114263"/>
                  </a:solidFill>
                </a:rPr>
                <a:t> </a:t>
              </a:r>
              <a:endParaRPr lang="en-US" sz="1400" dirty="0">
                <a:solidFill>
                  <a:srgbClr val="114263"/>
                </a:solidFill>
              </a:endParaRPr>
            </a:p>
          </p:txBody>
        </p:sp>
      </p:grpSp>
      <p:sp>
        <p:nvSpPr>
          <p:cNvPr id="148" name="Freeform 71">
            <a:extLst>
              <a:ext uri="{FF2B5EF4-FFF2-40B4-BE49-F238E27FC236}">
                <a16:creationId xmlns:a16="http://schemas.microsoft.com/office/drawing/2014/main" id="{5C53321C-0964-46E9-91E6-F44B9699E526}"/>
              </a:ext>
            </a:extLst>
          </p:cNvPr>
          <p:cNvSpPr>
            <a:spLocks/>
          </p:cNvSpPr>
          <p:nvPr/>
        </p:nvSpPr>
        <p:spPr bwMode="auto">
          <a:xfrm>
            <a:off x="3005287" y="5375276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71">
            <a:extLst>
              <a:ext uri="{FF2B5EF4-FFF2-40B4-BE49-F238E27FC236}">
                <a16:creationId xmlns:a16="http://schemas.microsoft.com/office/drawing/2014/main" id="{72B3A9DD-10D9-4758-B32F-056F698FF5EE}"/>
              </a:ext>
            </a:extLst>
          </p:cNvPr>
          <p:cNvSpPr>
            <a:spLocks/>
          </p:cNvSpPr>
          <p:nvPr/>
        </p:nvSpPr>
        <p:spPr bwMode="auto">
          <a:xfrm>
            <a:off x="2589658" y="3820319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71">
            <a:extLst>
              <a:ext uri="{FF2B5EF4-FFF2-40B4-BE49-F238E27FC236}">
                <a16:creationId xmlns:a16="http://schemas.microsoft.com/office/drawing/2014/main" id="{FBDE368E-D163-4D59-9196-7548FA85D31F}"/>
              </a:ext>
            </a:extLst>
          </p:cNvPr>
          <p:cNvSpPr>
            <a:spLocks/>
          </p:cNvSpPr>
          <p:nvPr/>
        </p:nvSpPr>
        <p:spPr bwMode="auto">
          <a:xfrm>
            <a:off x="3005287" y="2265362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71">
            <a:extLst>
              <a:ext uri="{FF2B5EF4-FFF2-40B4-BE49-F238E27FC236}">
                <a16:creationId xmlns:a16="http://schemas.microsoft.com/office/drawing/2014/main" id="{EE705A98-7154-42F5-913F-E0436714FD58}"/>
              </a:ext>
            </a:extLst>
          </p:cNvPr>
          <p:cNvSpPr>
            <a:spLocks/>
          </p:cNvSpPr>
          <p:nvPr/>
        </p:nvSpPr>
        <p:spPr bwMode="auto">
          <a:xfrm>
            <a:off x="4157315" y="1126331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71">
            <a:extLst>
              <a:ext uri="{FF2B5EF4-FFF2-40B4-BE49-F238E27FC236}">
                <a16:creationId xmlns:a16="http://schemas.microsoft.com/office/drawing/2014/main" id="{4C0FE127-8558-4C8D-AA6B-665A65C41F24}"/>
              </a:ext>
            </a:extLst>
          </p:cNvPr>
          <p:cNvSpPr>
            <a:spLocks/>
          </p:cNvSpPr>
          <p:nvPr/>
        </p:nvSpPr>
        <p:spPr bwMode="auto">
          <a:xfrm>
            <a:off x="5699569" y="797321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71">
            <a:extLst>
              <a:ext uri="{FF2B5EF4-FFF2-40B4-BE49-F238E27FC236}">
                <a16:creationId xmlns:a16="http://schemas.microsoft.com/office/drawing/2014/main" id="{0895ED89-DCD8-470E-9739-ACF5DD2397C3}"/>
              </a:ext>
            </a:extLst>
          </p:cNvPr>
          <p:cNvSpPr>
            <a:spLocks/>
          </p:cNvSpPr>
          <p:nvPr/>
        </p:nvSpPr>
        <p:spPr bwMode="auto">
          <a:xfrm>
            <a:off x="7254527" y="1126331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solidFill>
            <a:srgbClr val="0070C0"/>
          </a:solidFill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71">
            <a:extLst>
              <a:ext uri="{FF2B5EF4-FFF2-40B4-BE49-F238E27FC236}">
                <a16:creationId xmlns:a16="http://schemas.microsoft.com/office/drawing/2014/main" id="{C4D39D12-DE6C-479F-9F16-4774407E1495}"/>
              </a:ext>
            </a:extLst>
          </p:cNvPr>
          <p:cNvSpPr>
            <a:spLocks/>
          </p:cNvSpPr>
          <p:nvPr/>
        </p:nvSpPr>
        <p:spPr bwMode="auto">
          <a:xfrm>
            <a:off x="8393558" y="2265362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71">
            <a:extLst>
              <a:ext uri="{FF2B5EF4-FFF2-40B4-BE49-F238E27FC236}">
                <a16:creationId xmlns:a16="http://schemas.microsoft.com/office/drawing/2014/main" id="{A541A53F-4E06-4E6E-8CFB-98C7B6EFB13F}"/>
              </a:ext>
            </a:extLst>
          </p:cNvPr>
          <p:cNvSpPr>
            <a:spLocks/>
          </p:cNvSpPr>
          <p:nvPr/>
        </p:nvSpPr>
        <p:spPr bwMode="auto">
          <a:xfrm>
            <a:off x="8814943" y="3820319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71">
            <a:extLst>
              <a:ext uri="{FF2B5EF4-FFF2-40B4-BE49-F238E27FC236}">
                <a16:creationId xmlns:a16="http://schemas.microsoft.com/office/drawing/2014/main" id="{8733CC2E-066A-4129-BF5D-F189A2240BC1}"/>
              </a:ext>
            </a:extLst>
          </p:cNvPr>
          <p:cNvSpPr>
            <a:spLocks/>
          </p:cNvSpPr>
          <p:nvPr/>
        </p:nvSpPr>
        <p:spPr bwMode="auto">
          <a:xfrm>
            <a:off x="8393558" y="5375275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51" y="2921793"/>
            <a:ext cx="3621367" cy="2277340"/>
          </a:xfrm>
          <a:prstGeom prst="ellipse">
            <a:avLst/>
          </a:prstGeom>
          <a:ln w="3175" cap="rnd">
            <a:solidFill>
              <a:srgbClr val="114263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60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 descr="заголовок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68" y="460801"/>
            <a:ext cx="10815864" cy="830997"/>
          </a:xfrm>
        </p:spPr>
        <p:txBody>
          <a:bodyPr rtlCol="0"/>
          <a:lstStyle/>
          <a:p>
            <a:r>
              <a:rPr lang="ru-RU" sz="4400" b="1" dirty="0" smtClean="0">
                <a:solidFill>
                  <a:srgbClr val="B2606E"/>
                </a:solidFill>
              </a:rPr>
              <a:t>Цели трансформации</a:t>
            </a:r>
            <a:endParaRPr lang="ru-RU" sz="4400" dirty="0">
              <a:solidFill>
                <a:srgbClr val="B2606E"/>
              </a:solidFill>
            </a:endParaRPr>
          </a:p>
        </p:txBody>
      </p:sp>
      <p:pic>
        <p:nvPicPr>
          <p:cNvPr id="27" name="Объект 79" descr="Открытая книга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BC6B624-6ABE-4595-BB75-C5B0A9DD2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455686"/>
              </p:ext>
            </p:extLst>
          </p:nvPr>
        </p:nvGraphicFramePr>
        <p:xfrm>
          <a:off x="688068" y="1283252"/>
          <a:ext cx="10968126" cy="548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Объект 79" descr="Открытая книга">
            <a:extLst>
              <a:ext uri="{FF2B5EF4-FFF2-40B4-BE49-F238E27FC236}">
                <a16:creationId xmlns:a16="http://schemas.microsoft.com/office/drawing/2014/main" id="{262B08D3-FB9C-480B-BA35-3199A1320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6682" y="1733627"/>
            <a:ext cx="548640" cy="548640"/>
          </a:xfrm>
          <a:prstGeom prst="rect">
            <a:avLst/>
          </a:prstGeom>
        </p:spPr>
      </p:pic>
      <p:pic>
        <p:nvPicPr>
          <p:cNvPr id="7" name="Объект 79" descr="Открытая книга">
            <a:extLst>
              <a:ext uri="{FF2B5EF4-FFF2-40B4-BE49-F238E27FC236}">
                <a16:creationId xmlns:a16="http://schemas.microsoft.com/office/drawing/2014/main" id="{4E31A1F1-95DD-4143-A5F9-17569C7650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3288" y="173362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C861744-0370-4FCF-84F2-3F6B53A3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0" y="240702"/>
            <a:ext cx="11396311" cy="587253"/>
          </a:xfrm>
        </p:spPr>
        <p:txBody>
          <a:bodyPr/>
          <a:lstStyle/>
          <a:p>
            <a:r>
              <a:rPr lang="ru-RU" sz="2600" b="1" dirty="0">
                <a:solidFill>
                  <a:srgbClr val="B2606E"/>
                </a:solidFill>
              </a:rPr>
              <a:t>Модель 12-летнего образования для школ Кыргызской Республики (6+3+3</a:t>
            </a:r>
            <a:r>
              <a:rPr lang="ru-RU" sz="2600" b="1" dirty="0" smtClean="0">
                <a:solidFill>
                  <a:srgbClr val="B2606E"/>
                </a:solidFill>
              </a:rPr>
              <a:t>) </a:t>
            </a:r>
            <a:r>
              <a:rPr lang="ru-RU" sz="1200" b="1" dirty="0" smtClean="0">
                <a:solidFill>
                  <a:srgbClr val="B2606E"/>
                </a:solidFill>
              </a:rPr>
              <a:t>(проект)</a:t>
            </a:r>
            <a:endParaRPr lang="ru-RU" sz="1200" b="1" dirty="0">
              <a:solidFill>
                <a:srgbClr val="B2606E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5D41D70-6803-49DC-AC4D-DA83DD865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42477"/>
              </p:ext>
            </p:extLst>
          </p:nvPr>
        </p:nvGraphicFramePr>
        <p:xfrm>
          <a:off x="385011" y="827955"/>
          <a:ext cx="11396311" cy="574609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909504">
                  <a:extLst>
                    <a:ext uri="{9D8B030D-6E8A-4147-A177-3AD203B41FA5}">
                      <a16:colId xmlns:a16="http://schemas.microsoft.com/office/drawing/2014/main" val="837818554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1457397705"/>
                    </a:ext>
                  </a:extLst>
                </a:gridCol>
                <a:gridCol w="136520">
                  <a:extLst>
                    <a:ext uri="{9D8B030D-6E8A-4147-A177-3AD203B41FA5}">
                      <a16:colId xmlns:a16="http://schemas.microsoft.com/office/drawing/2014/main" val="106651349"/>
                    </a:ext>
                  </a:extLst>
                </a:gridCol>
                <a:gridCol w="190269">
                  <a:extLst>
                    <a:ext uri="{9D8B030D-6E8A-4147-A177-3AD203B41FA5}">
                      <a16:colId xmlns:a16="http://schemas.microsoft.com/office/drawing/2014/main" val="1295008775"/>
                    </a:ext>
                  </a:extLst>
                </a:gridCol>
                <a:gridCol w="106679">
                  <a:extLst>
                    <a:ext uri="{9D8B030D-6E8A-4147-A177-3AD203B41FA5}">
                      <a16:colId xmlns:a16="http://schemas.microsoft.com/office/drawing/2014/main" val="2931932323"/>
                    </a:ext>
                  </a:extLst>
                </a:gridCol>
                <a:gridCol w="113631">
                  <a:extLst>
                    <a:ext uri="{9D8B030D-6E8A-4147-A177-3AD203B41FA5}">
                      <a16:colId xmlns:a16="http://schemas.microsoft.com/office/drawing/2014/main" val="1709614839"/>
                    </a:ext>
                  </a:extLst>
                </a:gridCol>
                <a:gridCol w="170241">
                  <a:extLst>
                    <a:ext uri="{9D8B030D-6E8A-4147-A177-3AD203B41FA5}">
                      <a16:colId xmlns:a16="http://schemas.microsoft.com/office/drawing/2014/main" val="3262274047"/>
                    </a:ext>
                  </a:extLst>
                </a:gridCol>
                <a:gridCol w="190269">
                  <a:extLst>
                    <a:ext uri="{9D8B030D-6E8A-4147-A177-3AD203B41FA5}">
                      <a16:colId xmlns:a16="http://schemas.microsoft.com/office/drawing/2014/main" val="2228458119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2461696771"/>
                    </a:ext>
                  </a:extLst>
                </a:gridCol>
                <a:gridCol w="3615107">
                  <a:extLst>
                    <a:ext uri="{9D8B030D-6E8A-4147-A177-3AD203B41FA5}">
                      <a16:colId xmlns:a16="http://schemas.microsoft.com/office/drawing/2014/main" val="2427282531"/>
                    </a:ext>
                  </a:extLst>
                </a:gridCol>
                <a:gridCol w="3553227">
                  <a:extLst>
                    <a:ext uri="{9D8B030D-6E8A-4147-A177-3AD203B41FA5}">
                      <a16:colId xmlns:a16="http://schemas.microsoft.com/office/drawing/2014/main" val="1896632318"/>
                    </a:ext>
                  </a:extLst>
                </a:gridCol>
                <a:gridCol w="1153423">
                  <a:extLst>
                    <a:ext uri="{9D8B030D-6E8A-4147-A177-3AD203B41FA5}">
                      <a16:colId xmlns:a16="http://schemas.microsoft.com/office/drawing/2014/main" val="2098719355"/>
                    </a:ext>
                  </a:extLst>
                </a:gridCol>
              </a:tblGrid>
              <a:tr h="538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Ступень образования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Продолжитель-ность, лет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Возраст учащихся, лет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Миссия и основные задачи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образовательной деятельности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Оценивание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1273896165"/>
                  </a:ext>
                </a:extLst>
              </a:tr>
              <a:tr h="47134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Начальное </a:t>
                      </a:r>
                      <a:r>
                        <a:rPr lang="ru-RU" sz="1200" dirty="0" smtClean="0">
                          <a:effectLst/>
                        </a:rPr>
                        <a:t>общее (МСКО </a:t>
                      </a:r>
                      <a:r>
                        <a:rPr lang="ru-RU" sz="1200" dirty="0">
                          <a:effectLst/>
                        </a:rPr>
                        <a:t>1)*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31F1C"/>
                          </a:solidFill>
                          <a:effectLst/>
                        </a:rPr>
                        <a:t>6 (4+2)</a:t>
                      </a:r>
                    </a:p>
                  </a:txBody>
                  <a:tcPr marL="38394" marR="383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6-11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Выравнивание возможностей детей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Организована по разделам, проектам или расширенным</a:t>
                      </a:r>
                      <a:r>
                        <a:rPr lang="ky-KG" sz="1200" dirty="0">
                          <a:effectLst/>
                        </a:rPr>
                        <a:t> (интегрированным)</a:t>
                      </a:r>
                      <a:r>
                        <a:rPr lang="ru-RU" sz="1200" dirty="0">
                          <a:effectLst/>
                        </a:rPr>
                        <a:t> областям обучения, с применением комплексного подхода (особенно в начальных классах уровня)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Преподавание ведет один учитель, который организует учебный процесс. Возможно участие преподавателей отдельных предметов или разделов программы.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Независимое (внешнее) оценивание для всех выпускников ступени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1375826462"/>
                  </a:ext>
                </a:extLst>
              </a:tr>
              <a:tr h="1300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социализация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общеучебные навыки</a:t>
                      </a:r>
                    </a:p>
                    <a:p>
                      <a:pPr marL="111125" indent="-11112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базовая функциональная грамотность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цифровые навыки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языковые навыки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824049"/>
                  </a:ext>
                </a:extLst>
              </a:tr>
              <a:tr h="47134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Основное общее (МСКО 2)*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731F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8394" marR="383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12-14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Заложить основы для обучения в течение всей жизни и для развития личности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Учебный план ориентирован на конкретные предметы с объяснением теоретических понятий по широкому кругу вопросов.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Преподавание в классе ведется несколькими учителями, обладающими специализированными знаниями по преподаваемым предметам.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 использование разноуровневых программ (математика, языки)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Итоговая государственная аттестация (ИГА)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Тестирование по профильным направлениям (профориентационные тесты по желанию)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3420419178"/>
                  </a:ext>
                </a:extLst>
              </a:tr>
              <a:tr h="1548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развитие базовых навыков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ky-KG" sz="1200" dirty="0">
                          <a:effectLst/>
                        </a:rPr>
                        <a:t>основы </a:t>
                      </a:r>
                      <a:r>
                        <a:rPr lang="en-US" sz="1200" dirty="0">
                          <a:effectLst/>
                        </a:rPr>
                        <a:t>STEM</a:t>
                      </a:r>
                      <a:r>
                        <a:rPr lang="ky-KG" sz="1200" dirty="0">
                          <a:effectLst/>
                        </a:rPr>
                        <a:t> – </a:t>
                      </a:r>
                      <a:r>
                        <a:rPr lang="ky-KG" sz="1200" dirty="0" smtClean="0">
                          <a:effectLst/>
                        </a:rPr>
                        <a:t>образования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- основы гражданской компетенции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- языковое/многоязычное образование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развитие социальных (ключевых, «мягких») навыков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предпрофильная ориентация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957110"/>
                  </a:ext>
                </a:extLst>
              </a:tr>
              <a:tr h="40400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Среднее общее (МСКО 3)**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gridSpan="7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731F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8394" marR="38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15-17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Поддержка индивидуальной образовательной траектории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Программы этого уровня предлагают учащимся более разнообразное, специализированное и углубленное изучение предметов, чем программы уровня МСКО 2. Они более дифференцированы и предоставляют выбор возможностей и направлений.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Сертификационный экзамен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2662978152"/>
                  </a:ext>
                </a:extLst>
              </a:tr>
              <a:tr h="1011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Углубленное </a:t>
                      </a:r>
                      <a:r>
                        <a:rPr lang="ru-RU" sz="1200" dirty="0">
                          <a:effectLst/>
                        </a:rPr>
                        <a:t>профильное </a:t>
                      </a:r>
                      <a:r>
                        <a:rPr lang="ky-KG" sz="1200" dirty="0">
                          <a:effectLst/>
                        </a:rPr>
                        <a:t>образование </a:t>
                      </a:r>
                      <a:r>
                        <a:rPr lang="ru-RU" sz="1200" dirty="0">
                          <a:effectLst/>
                        </a:rPr>
                        <a:t>(академическое и практическое направления)</a:t>
                      </a:r>
                      <a:r>
                        <a:rPr lang="ky-KG" sz="1200" dirty="0">
                          <a:effectLst/>
                        </a:rPr>
                        <a:t>. Практико-ориентированные занятия в партнерских организациях (</a:t>
                      </a:r>
                      <a:r>
                        <a:rPr lang="ru-RU" sz="1200" dirty="0">
                          <a:effectLst/>
                        </a:rPr>
                        <a:t>ЦПК, ЦПО, вузы и др.</a:t>
                      </a:r>
                      <a:r>
                        <a:rPr lang="ky-KG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206787"/>
                  </a:ext>
                </a:extLst>
              </a:tr>
            </a:tbl>
          </a:graphicData>
        </a:graphic>
      </p:graphicFrame>
      <p:sp>
        <p:nvSpPr>
          <p:cNvPr id="10" name="Овал 9">
            <a:extLst>
              <a:ext uri="{FF2B5EF4-FFF2-40B4-BE49-F238E27FC236}">
                <a16:creationId xmlns:a16="http://schemas.microsoft.com/office/drawing/2014/main" id="{4EA1CEB5-84CD-4FF1-B56D-8CEFDFC74B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127266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Номер слайда 5" descr="Номер слайда">
            <a:extLst>
              <a:ext uri="{FF2B5EF4-FFF2-40B4-BE49-F238E27FC236}">
                <a16:creationId xmlns:a16="http://schemas.microsoft.com/office/drawing/2014/main" id="{7F883821-9516-4D9C-BD5A-B86739A56CB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230132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7</a:t>
            </a:fld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7C329B-999C-4851-A8B4-55CEA766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51" y="356039"/>
            <a:ext cx="10965256" cy="127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y-KG" sz="3600" b="1" dirty="0">
                <a:solidFill>
                  <a:srgbClr val="B26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К</a:t>
            </a:r>
            <a:r>
              <a:rPr lang="ky-KG" sz="3600" b="1" dirty="0" smtClean="0">
                <a:solidFill>
                  <a:srgbClr val="B26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онцепции </a:t>
            </a:r>
            <a:br>
              <a:rPr lang="ky-KG" sz="3600" b="1" dirty="0" smtClean="0">
                <a:solidFill>
                  <a:srgbClr val="B26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y-KG" sz="3600" b="1" dirty="0" smtClean="0">
                <a:solidFill>
                  <a:srgbClr val="B26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12-летнего </a:t>
            </a:r>
            <a:r>
              <a:rPr lang="ky-KG" sz="3600" b="1" dirty="0">
                <a:solidFill>
                  <a:srgbClr val="B26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  <a:endParaRPr lang="ru-RU" sz="3600" b="1" dirty="0">
              <a:solidFill>
                <a:srgbClr val="B26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8FF54E-E107-4E81-A940-3ADCC4DE56FB}"/>
              </a:ext>
            </a:extLst>
          </p:cNvPr>
          <p:cNvSpPr/>
          <p:nvPr/>
        </p:nvSpPr>
        <p:spPr>
          <a:xfrm>
            <a:off x="613372" y="2064021"/>
            <a:ext cx="10965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y-KG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перехода к 12-летнему обучению в Кыргызской Республике предлагается рассмотреть две стратегии: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9B5F2887-2D8D-43B7-ABA0-B543A86F3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743477"/>
              </p:ext>
            </p:extLst>
          </p:nvPr>
        </p:nvGraphicFramePr>
        <p:xfrm>
          <a:off x="605351" y="3321931"/>
          <a:ext cx="10965256" cy="273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E1FBF2-19A2-4A4D-9DC7-E0CD6AE0DC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471CA8-C099-4C82-8021-4EECC24091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3" name="Номер слайда 5" descr="Номер слайда">
            <a:extLst>
              <a:ext uri="{FF2B5EF4-FFF2-40B4-BE49-F238E27FC236}">
                <a16:creationId xmlns:a16="http://schemas.microsoft.com/office/drawing/2014/main" id="{13004ACA-0A05-415D-9EF2-3C829EC8923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8</a:t>
            </a:fld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E2CFC9-9976-45A6-BA15-DC367E4B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5" y="170547"/>
            <a:ext cx="11263639" cy="830997"/>
          </a:xfrm>
        </p:spPr>
        <p:txBody>
          <a:bodyPr/>
          <a:lstStyle/>
          <a:p>
            <a:pPr algn="ctr"/>
            <a:r>
              <a:rPr lang="ky-KG" sz="2800" b="1" dirty="0">
                <a:solidFill>
                  <a:srgbClr val="B26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1. Последовательный ввод 12-летней программы на начальной и старшей ступенях</a:t>
            </a:r>
            <a:endParaRPr lang="ru-RU" sz="2800" b="1" dirty="0">
              <a:solidFill>
                <a:srgbClr val="B26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948B5C8-AAF9-4242-A2EB-4B4174EDB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C3B819-268B-4453-8DB1-5BC94C8BCF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3" name="Номер слайда 5" descr="Номер слайда">
            <a:extLst>
              <a:ext uri="{FF2B5EF4-FFF2-40B4-BE49-F238E27FC236}">
                <a16:creationId xmlns:a16="http://schemas.microsoft.com/office/drawing/2014/main" id="{177BAC70-DC68-44CD-9C73-D426EACAC2C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9</a:t>
            </a:fld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165"/>
          <a:stretch/>
        </p:blipFill>
        <p:spPr>
          <a:xfrm>
            <a:off x="1106733" y="1085543"/>
            <a:ext cx="9564141" cy="56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154830_TF00475556_Win32" id="{F5446CBF-CD4D-4845-B8C1-BEFBD5F3B152}" vid="{6948B3F1-8288-48D9-870E-50653B82634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970</TotalTime>
  <Words>1250</Words>
  <Application>Microsoft Office PowerPoint</Application>
  <PresentationFormat>Широкоэкранный</PresentationFormat>
  <Paragraphs>268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Corbel</vt:lpstr>
      <vt:lpstr>Lato Light</vt:lpstr>
      <vt:lpstr>Times New Roman</vt:lpstr>
      <vt:lpstr>Wingdings</vt:lpstr>
      <vt:lpstr>Тема Office</vt:lpstr>
      <vt:lpstr>ТРАНСФОРМАЦИЯ ШКОЛЬНОГО ОБРАЗОВАНИЯ</vt:lpstr>
      <vt:lpstr>НАЦИОНАЛЬНАЯ СТРАТЕГИЯ РАЗВИТИЯ КЫРГЫЗСКОЙ РЕСПУБЛИКИ на 2018-2040 годы </vt:lpstr>
      <vt:lpstr> ФОКУС  ТРАНСФОРМАЦИЙ</vt:lpstr>
      <vt:lpstr>ТОП-25 ЭФФЕКТИВНЫХ ОБРАЗОВАТЕЛЬНЫХ  СИСТЕМ МИРА (по итогам PISA-2022)</vt:lpstr>
      <vt:lpstr>Презентация PowerPoint</vt:lpstr>
      <vt:lpstr>Цели трансформации</vt:lpstr>
      <vt:lpstr>Модель 12-летнего образования для школ Кыргызской Республики (6+3+3) (проект)</vt:lpstr>
      <vt:lpstr>Реализация Концепции  12-летнего школьного образования</vt:lpstr>
      <vt:lpstr>Вариант 1. Последовательный ввод 12-летней программы на начальной и старшей ступенях</vt:lpstr>
      <vt:lpstr>Вариант 2. Одновременное начало перехода на всех ступенях образования (начальной, средней и старшей)</vt:lpstr>
      <vt:lpstr>Презентация PowerPoint</vt:lpstr>
      <vt:lpstr>ПЕРЕЧЕНЬ ПРОФЕССИЙ ДЛЯ ПРОФИЛЬНОГО ОБУЧЕНИЯ УЧАЩИХСЯ СТАРШИХ КЛАССОВ ОБЩЕОБРАЗОВАТЕЛЬНЫХ ОРГАНИЗАЦИЙ (проект)</vt:lpstr>
      <vt:lpstr>ИНСТИТУЦИОНАЛЬНЫЙ ДИЗАЙН  ДЛЯ ЭФФЕКТИВНОСТИ ПЕРЕХОДА  НА 12-ЛЕТНЕЕ ШКОЛЬНОЕ ОБРАЗОВАНИЕ</vt:lpstr>
      <vt:lpstr>Презентация PowerPoint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КОНЦЕПЦИИ ПЕРЕХОДА НА 12-ЛЕТНЕЕ ШКОЛЬНОЕ ОБРАЗОВАНИЕ  В КЫРГЫЗСКОЙ РЕСПУБЛИКЕ</dc:title>
  <dc:creator>Bulatoff</dc:creator>
  <cp:lastModifiedBy>ДНК</cp:lastModifiedBy>
  <cp:revision>115</cp:revision>
  <cp:lastPrinted>2024-05-30T06:25:03Z</cp:lastPrinted>
  <dcterms:created xsi:type="dcterms:W3CDTF">2024-05-29T13:09:08Z</dcterms:created>
  <dcterms:modified xsi:type="dcterms:W3CDTF">2024-08-27T19:06:52Z</dcterms:modified>
</cp:coreProperties>
</file>