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4" r:id="rId13"/>
    <p:sldId id="267" r:id="rId14"/>
    <p:sldId id="268" r:id="rId15"/>
    <p:sldId id="269" r:id="rId16"/>
    <p:sldId id="271" r:id="rId17"/>
    <p:sldId id="272" r:id="rId18"/>
    <p:sldId id="273" r:id="rId19"/>
    <p:sldId id="270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0D9C3-71F4-4BBA-8450-4DE66C836F9D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9512-1606-4DE6-9EEA-B6A9E1DBD6F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1897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0D9C3-71F4-4BBA-8450-4DE66C836F9D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9512-1606-4DE6-9EEA-B6A9E1DBD6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887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0D9C3-71F4-4BBA-8450-4DE66C836F9D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9512-1606-4DE6-9EEA-B6A9E1DBD6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9929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0D9C3-71F4-4BBA-8450-4DE66C836F9D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9512-1606-4DE6-9EEA-B6A9E1DBD6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073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0D9C3-71F4-4BBA-8450-4DE66C836F9D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9512-1606-4DE6-9EEA-B6A9E1DBD6F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2610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0D9C3-71F4-4BBA-8450-4DE66C836F9D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9512-1606-4DE6-9EEA-B6A9E1DBD6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323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0D9C3-71F4-4BBA-8450-4DE66C836F9D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9512-1606-4DE6-9EEA-B6A9E1DBD6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659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0D9C3-71F4-4BBA-8450-4DE66C836F9D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9512-1606-4DE6-9EEA-B6A9E1DBD6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5052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0D9C3-71F4-4BBA-8450-4DE66C836F9D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9512-1606-4DE6-9EEA-B6A9E1DBD6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630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900D9C3-71F4-4BBA-8450-4DE66C836F9D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9A9512-1606-4DE6-9EEA-B6A9E1DBD6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765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0D9C3-71F4-4BBA-8450-4DE66C836F9D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9512-1606-4DE6-9EEA-B6A9E1DBD6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007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900D9C3-71F4-4BBA-8450-4DE66C836F9D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09A9512-1606-4DE6-9EEA-B6A9E1DBD6FF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3396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29BADD-85E5-46D4-9443-5182D234DD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342900" lvl="0" indent="-342900" algn="ctr">
              <a:lnSpc>
                <a:spcPct val="115000"/>
              </a:lnSpc>
              <a:spcAft>
                <a:spcPts val="800"/>
              </a:spcAft>
            </a:pPr>
            <a:r>
              <a:rPr lang="ru-RU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Стратегические ориентиры, направления работы СОШ 48  </a:t>
            </a:r>
            <a:br>
              <a:rPr lang="ru-RU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механизмы их  реализации. 	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9548496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80C486-33A3-426C-9407-520A9D7B6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тратегические ориентиры развития школы </a:t>
            </a:r>
            <a:br>
              <a:rPr lang="ru-RU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2025–2026 учебный год, направленные на:</a:t>
            </a:r>
            <a:br>
              <a:rPr lang="ru-RU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2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169B85-CBAD-482A-B284-6A4A483CA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качества образования через совершенствование методик преподавания и формирование устойчивой мотивации к обучению у всех участников образовательного процесса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функциональной грамотности обучающихся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 ключевых компетенций обучающихся, а также создание условий для их самореализации, профессионального самоопределения и успешной социализации.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 цифровой образовательной среды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  у учащихся  не только знаний, но и умений применять их для жизни, работы, общения и принятия решений.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укрепление воспитательной работы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психолого-педагогической поддержки всех участников образовательного процесса.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8992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DBC799-18D5-4A6A-9544-C049D8850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сновные направления деятельности педагогического коллектива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51BDF1-87C2-4DF4-A54A-2A20CFECFC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Повышение качества образования. Анализ и корректировка образовательных программ. Развитие системы внутренней оценки качества образования. Подготовка учащихся к ИГА,ОРТ.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 функциональной грамотности(умение использовать знания на практике)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метапредметных навыков (универсальные умения, которые применяются вне зависимости от конкретного предмета,  помогающие  ученику учиться самостоятельно, мыслить логически, общаться и работать в команде)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методической работы и повышение квалификации педагогов. Проведение методических семинаров, мастер-классов. Внутришкольное наставничество. Поддержка молодых педагогов.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Психолого-педагогическое сопровождение обучающихся. Профилактика тревожности и стрессов. Индивидуальные траектории развития. Поддержка детей с  трудностями в обучении.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Профориентация и работа с одарёнными детьми. Участие в олимпиадах, конкурсах, проектах. Взаимодействие с Вузами, колледжами . Развитие профильного обучения.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Воспитательная работа и социализация. Гражданско-патриотическое и духовно-нравственное воспитание. Школьное самоуправление. Работа с родителями как партнерами школы. Создание комфортной, безопасной и инклюзивной образовательной среды.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001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790074-F3B0-4247-A9AE-840B2F0FF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7648"/>
          </a:xfrm>
        </p:spPr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воспитательной работы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C90DF1EB-B3D8-473D-817B-B1455FE5FF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0052689"/>
              </p:ext>
            </p:extLst>
          </p:nvPr>
        </p:nvGraphicFramePr>
        <p:xfrm>
          <a:off x="838200" y="1162976"/>
          <a:ext cx="10515600" cy="5539665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2078423779"/>
                    </a:ext>
                  </a:extLst>
                </a:gridCol>
              </a:tblGrid>
              <a:tr h="553966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1.Поддерживать и укреплять школьные традиции, способствующие созданию общешкольного коллектива, воспитанию гражданской позиции и патриотических чувств, развитию толерантных отношений среди коллектива учащихся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Продолжить работу по повышению теоретического уровня педколлектива в области воспитания детей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 Продолжить работу по формированию у обучающихся представления о здоровом образе жизни, о  безопасности.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4.Уделять больше внимания систематизации работы по духовно-нравственному направлению. Способствовать сплочению ученического  коллектива, формированию доброжелательного отношения между его членами.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 Организовать работу с семьями обучающихся, их родителями или законными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представителями, направленную на совместное решение проблем личностного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развития обучающихся. Повышать уровень заинтересованности родителей в школьных делах. Совершенствовать работу по вовлечению родительской общественности в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творческую, социально значимую деятельность, направленную на повышение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авторитета семьи и школы.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6.Способствовать формированию экологической грамотности учащихся и их родителей.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 Усилить  контроль за обучающимися, находящимися в «группе риска», отслеживать динамику поведения, обучения, развития.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18250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6543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FA1FEDA4-03C9-4291-88FF-DFA07EDEB8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1859961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/>
              <a:t>12-летнее образование</a:t>
            </a:r>
          </a:p>
        </p:txBody>
      </p:sp>
    </p:spTree>
    <p:extLst>
      <p:ext uri="{BB962C8B-B14F-4D97-AF65-F5344CB8AC3E}">
        <p14:creationId xmlns:p14="http://schemas.microsoft.com/office/powerpoint/2010/main" val="6379756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AF4C55-5831-4F3F-9F64-16A244EFA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Нормативно-правовая база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B220F6-C84E-4112-92D8-E9DA25CA0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Переход Кыргызской Республики на 12-летнюю модель общего образования закреплён: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Законом КР «Об образовании»;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Концепцией развития образования КР;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Постановлением Правительства и приказами Министерства образования и науки КР.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87982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C0DBBC-6A04-4ED0-AEA0-82D8F4FDC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Причины перехода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CD37B5-5F48-4578-B6FD-AA8BD2654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/>
              <a:t>📌 Объективные предпосылки: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/>
              <a:t>Несоответствие 11-летнего образования современным требованиям</a:t>
            </a:r>
            <a:r>
              <a:rPr lang="ru-RU" dirty="0"/>
              <a:t>: выпускники часто не готовы к самостоятельной жизни, профессиональному выбору и конкуренции на рынке труда.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/>
              <a:t>Укороченный возраст окончания школы</a:t>
            </a:r>
            <a:r>
              <a:rPr lang="ru-RU" dirty="0"/>
              <a:t>: в 11-летней системе дети заканчивают школу в 16–17 лет — до совершеннолетия, без чёткого самоопределения.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/>
              <a:t>Увеличение объёма знаний</a:t>
            </a:r>
            <a:r>
              <a:rPr lang="ru-RU" dirty="0"/>
              <a:t> в соответствии с развитием науки и технологий требует больше времени на освоение.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/>
              <a:t>Необходимость профильного обучения</a:t>
            </a:r>
            <a:r>
              <a:rPr lang="ru-RU" dirty="0"/>
              <a:t>: в старших классах требуется углубление по направлениям (гуманитарное, техническое, естественнонаучное и др.).</a:t>
            </a:r>
          </a:p>
          <a:p>
            <a:r>
              <a:rPr lang="ru-RU" b="1" dirty="0"/>
              <a:t>🔍 На международном фоне: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12-летнее образование — это </a:t>
            </a:r>
            <a:r>
              <a:rPr lang="ru-RU" b="1" dirty="0"/>
              <a:t>мировая практика</a:t>
            </a:r>
            <a:r>
              <a:rPr lang="ru-RU" dirty="0"/>
              <a:t>: практически все страны ОЭСР (США, Германия, Канада, Южная Корея, Япония и др.) имеют не менее 12 лет школьного обучения.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Кыргызская Республика — одна из немногих стран СНГ, сохранявшая 11-летний цикл (при этом уже осуществлялся переход в Казахстане, Узбекистане, Азербайджане и др.).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82787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0F56D1-6038-425D-A329-6BD8D0A5B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Цели и ожидаемые результаты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467D12-D8D7-41A0-A8A8-E38A43CFBC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Главная цель</a:t>
            </a:r>
            <a:r>
              <a:rPr lang="ru-RU" dirty="0"/>
              <a:t>: Обеспечение каждому учащемуся полноценного, доступного, качественного и современного образования, способствующего личностному росту, конкурентоспособности и устойчивому развитию страны.</a:t>
            </a:r>
          </a:p>
          <a:p>
            <a:pPr marL="0" indent="0">
              <a:buNone/>
            </a:pPr>
            <a:r>
              <a:rPr lang="ru-RU" b="1" dirty="0"/>
              <a:t>Ожидаемые результаты: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Повышение </a:t>
            </a:r>
            <a:r>
              <a:rPr lang="ru-RU" b="1" dirty="0"/>
              <a:t>качества образования</a:t>
            </a:r>
            <a:r>
              <a:rPr lang="ru-RU" dirty="0"/>
              <a:t> и развитие </a:t>
            </a:r>
            <a:r>
              <a:rPr lang="ru-RU" b="1" dirty="0"/>
              <a:t>ключевых компетенций</a:t>
            </a:r>
            <a:r>
              <a:rPr lang="ru-RU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Усиление </a:t>
            </a:r>
            <a:r>
              <a:rPr lang="ru-RU" b="1" dirty="0"/>
              <a:t>профориентационной работы</a:t>
            </a:r>
            <a:r>
              <a:rPr lang="ru-RU" dirty="0"/>
              <a:t> и осознанности в выборе будущей профессии.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Расширение возможностей для </a:t>
            </a:r>
            <a:r>
              <a:rPr lang="ru-RU" b="1" dirty="0"/>
              <a:t>инклюзивного и дифференцированного подхода</a:t>
            </a:r>
            <a:r>
              <a:rPr lang="ru-RU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Более высокий уровень готовности выпускников к </a:t>
            </a:r>
            <a:r>
              <a:rPr lang="ru-RU" b="1" dirty="0"/>
              <a:t>высшему образованию и взрослой жизни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75164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4C01FD-5677-4B5B-9848-43050238F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Роль школы в переходный период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2A857F-F5FF-490C-9385-4BF84C630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b="1" dirty="0"/>
              <a:t>Обновление учебных программ</a:t>
            </a:r>
            <a:r>
              <a:rPr lang="ru-RU" dirty="0"/>
              <a:t> в соответствии с новыми требованиями.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/>
              <a:t>Подготовка педагогов</a:t>
            </a:r>
            <a:r>
              <a:rPr lang="ru-RU" dirty="0"/>
              <a:t>: курсовая подготовка, методическая помощь, сопровождение.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/>
              <a:t>Работа с родителями</a:t>
            </a:r>
            <a:r>
              <a:rPr lang="ru-RU" dirty="0"/>
              <a:t>: разъяснение целей, преимуществ и этапов перехода.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/>
              <a:t>Создание условий для профильного обучения</a:t>
            </a:r>
            <a:r>
              <a:rPr lang="ru-RU" dirty="0"/>
              <a:t> (10–12 классы): оборудование, учебные планы, выбор направлений.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8519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9BAF9A-1EBC-4D0D-9F0E-7776BF47D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ru-RU" altLang="ru-RU" sz="3600" b="1" dirty="0">
                <a:latin typeface="Arial" panose="020B0604020202020204" pitchFamily="34" charset="0"/>
              </a:rPr>
            </a:br>
            <a:r>
              <a:rPr lang="ru-RU" altLang="ru-RU" sz="3600" b="1" dirty="0">
                <a:latin typeface="Arial" panose="020B0604020202020204" pitchFamily="34" charset="0"/>
              </a:rPr>
              <a:t>Возможные трудности </a:t>
            </a:r>
            <a:br>
              <a:rPr lang="ru-RU" altLang="ru-RU" sz="3600" b="1" dirty="0">
                <a:latin typeface="Arial" panose="020B0604020202020204" pitchFamily="34" charset="0"/>
              </a:rPr>
            </a:br>
            <a:r>
              <a:rPr lang="ru-RU" altLang="ru-RU" sz="3600" b="1" dirty="0">
                <a:latin typeface="Arial" panose="020B0604020202020204" pitchFamily="34" charset="0"/>
              </a:rPr>
              <a:t>и пути их решения</a:t>
            </a:r>
            <a:br>
              <a:rPr lang="ru-RU" altLang="ru-RU" sz="3600" b="1" dirty="0">
                <a:latin typeface="Arial" panose="020B0604020202020204" pitchFamily="34" charset="0"/>
              </a:rPr>
            </a:br>
            <a:endParaRPr lang="ru-RU" sz="3600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F15B03C4-6FA4-42BB-B31A-E24136D5641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2538254"/>
          <a:ext cx="10515600" cy="2926080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2790667092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28346299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ru-RU" dirty="0"/>
                        <a:t>Трудности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Пути решения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24667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dirty="0"/>
                        <a:t>Недостаток информации у родителей и учеников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Проведение собраний, презентаций, выпуск информационных буклетов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753658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/>
                        <a:t>Недостаток кадров для профильных предметов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Повышение квалификации, наставничество, сотрудничество с ВУЗами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457223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/>
                        <a:t>Материально-техническое обеспечение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Поэтапное обновление оборудования, участие в грантах, проектах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53837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/>
                        <a:t>Методическая поддержка учителей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Внутришкольная методическая работа, курсы, вебинары, обмен опытом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6478870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D7BA6DB0-7E5F-452F-875A-F290CE71FB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8540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D82FF4-0106-40E5-AD34-C49E7F30F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b="1" dirty="0">
                <a:latin typeface="Arial" panose="020B0604020202020204" pitchFamily="34" charset="0"/>
              </a:rPr>
              <a:t>Структура 12-летнего образования</a:t>
            </a:r>
            <a:br>
              <a:rPr lang="ru-RU" altLang="ru-RU" b="1" dirty="0">
                <a:latin typeface="Arial" panose="020B0604020202020204" pitchFamily="34" charset="0"/>
              </a:rPr>
            </a:b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F00FD003-8A22-4AFD-99A3-9AB56A5D52C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2401094"/>
          <a:ext cx="10515600" cy="3200400"/>
        </p:xfrm>
        <a:graphic>
          <a:graphicData uri="http://schemas.openxmlformats.org/drawingml/2006/table">
            <a:tbl>
              <a:tblPr/>
              <a:tblGrid>
                <a:gridCol w="2628900">
                  <a:extLst>
                    <a:ext uri="{9D8B030D-6E8A-4147-A177-3AD203B41FA5}">
                      <a16:colId xmlns:a16="http://schemas.microsoft.com/office/drawing/2014/main" val="325019168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88985798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55353532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2524771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ru-RU" dirty="0"/>
                        <a:t>Ступень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Классы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Возраст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Направленность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938506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/>
                        <a:t>Подготовительный (нулевой)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6 лет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Подготовка к школьному обучению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304782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/>
                        <a:t>Начальное образование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1–4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7–10 лет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Формирование базовых учебных навыков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13127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/>
                        <a:t>Основное общее образование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5–9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11–15 лет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Базовое академическое образование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803548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/>
                        <a:t>Старшее профильное образование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10–12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16–18 лет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Академическое или прикладное обучение по выбору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92461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9988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BD6C28-23E4-4F90-A6E2-E722869CD2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AE933A0-AC40-46DA-8D3A-CAEA8F49EA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7B0BE1B-B07F-4738-950A-1673E784C1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820" y="674370"/>
            <a:ext cx="9738360" cy="5509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906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59B6BE-6EE2-4063-A8A7-BCA91FE32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F95AA946-B5BD-4C52-8AB2-F721A07EE4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421" y="461639"/>
            <a:ext cx="10515600" cy="5894773"/>
          </a:xfrm>
        </p:spPr>
      </p:pic>
    </p:spTree>
    <p:extLst>
      <p:ext uri="{BB962C8B-B14F-4D97-AF65-F5344CB8AC3E}">
        <p14:creationId xmlns:p14="http://schemas.microsoft.com/office/powerpoint/2010/main" val="3795821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AD977D-F889-4C54-8444-AF025080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Качество ЗУН</a:t>
            </a:r>
            <a:endParaRPr lang="ru-RU" dirty="0"/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34007E84-98F2-4CF4-9DA2-42FD6015B0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школе- 41 %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начальной школе качество знаний — 62%, успеваемость — 100%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среднем звене качество знаний — 60%, успеваемость — 99%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старших классах качество знаний — 67%, успеваемость — 100%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9125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4C13E7-E7AA-4A95-81F3-F91A985A8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8693"/>
            <a:ext cx="10515600" cy="1325563"/>
          </a:xfrm>
        </p:spPr>
        <p:txBody>
          <a:bodyPr/>
          <a:lstStyle/>
          <a:p>
            <a:pPr algn="ctr"/>
            <a:r>
              <a:rPr lang="ru-RU" b="1" dirty="0"/>
              <a:t>3-4 классы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8D3C82C1-6C15-4C6F-B3AE-2C3FFA6358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2295623"/>
              </p:ext>
            </p:extLst>
          </p:nvPr>
        </p:nvGraphicFramePr>
        <p:xfrm>
          <a:off x="740546" y="1504256"/>
          <a:ext cx="10515600" cy="4596829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1390979428"/>
                    </a:ext>
                  </a:extLst>
                </a:gridCol>
              </a:tblGrid>
              <a:tr h="40513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 итогам второго полугодия качество знаний учащихся </a:t>
                      </a: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3-4 классов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составило 43%, успеваемость 99%. По  сравнению с 1 полугодием качество знаний и успеваемость стабильны.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Процент качества знаний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уровне «норма» 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3-Б (61%);3-В (51%)4-Б (56%);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ниже  «нормы»:3-А (43%);3-Г (32%);4-А (36%);4-В (34%),4-Г (33%).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5328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5663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06D9D1-8E69-4B8E-8CDD-FF09A9838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5-8 классы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2F8793-9941-4164-ADEF-B118B0895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Успеваемость – 97 %; качество знаний – 28 %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Уровень»норма»: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5А, 5В, 6А, 6В, 7Б, 8А, 8Б классы </a:t>
            </a:r>
          </a:p>
          <a:p>
            <a:pPr marL="0" indent="0">
              <a:buNone/>
            </a:pP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Уровень «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ниже нормы»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5Б, 5Г, 6Б, 6Г, 7Г, 8Г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718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6A003D-D8D1-4A35-A0A8-9A168437E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9-11 классы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35C2AF5-56E2-4F6E-8440-690472488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Качество знаний – 43%, успеваемость  100%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0719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1A4320-E57E-476D-8848-31FEA445D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6525"/>
          </a:xfrm>
        </p:spPr>
        <p:txBody>
          <a:bodyPr/>
          <a:lstStyle/>
          <a:p>
            <a:pPr algn="ctr"/>
            <a:r>
              <a:rPr lang="ru-RU" dirty="0"/>
              <a:t>Причины низкого качества ЗУН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924D47-FE53-4CA5-9B90-82FA53748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1650"/>
            <a:ext cx="10515600" cy="484531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Организационно-педагогические причины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Слабая учебная дисциплина — низкая посещаемость, опоздания, неорганизованность учеников.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Невысокий уровень мотивации учащихся — отсутствие интереса к обучению, неосознанность целей.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Неэффективное планирование учебного процесса — перегрузка программ, несбалансированность заданий.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Слабая работа классных руководителей и предметников с «группой риска» — упущенные возможности вовремя скорректировать траектории учеников.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Недостаточная работа с родителями — низкий уровень родительского контроля и участия в учебном процессе.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Методические и профессиональные причины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Слабое владение современными методиками преподавания — доминирование устаревших форм, недостаток интерактивности.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Недостаточная индивидуализация и дифференциация обучения — «один подход ко всем».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Недостаточный уровень цифровой и методической подготовки педагогов.</a:t>
            </a:r>
          </a:p>
          <a:p>
            <a:pPr marL="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456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DC3299-B654-4532-9164-7AD8E6E4B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ru-RU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Причины низкого качества ЗУН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9D28C0-B315-4834-B050-88FCDDEA7C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Уровень подготовки учащихся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Низкий стартовый уровень знаний у отдельных учеников — пробелы, накопленные ещё в начальной школе.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Слабые навыки самоорганизации и самостоятельного обучения — не умеют учиться.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Недостаточное внимание к развитию функциональной грамотности — ученики знают, но не умеют применять знания.</a:t>
            </a:r>
          </a:p>
          <a:p>
            <a:pPr marL="0" indent="0" algn="ctr">
              <a:buNone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Психолого-социальные причины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Психологические проблемы учащихся — тревожность, неуверенность, стресс.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Социальное неблагополучие — неблагоприятные условия в семье, материальные трудности, отсутствие поддержки дома.</a:t>
            </a:r>
          </a:p>
        </p:txBody>
      </p:sp>
    </p:spTree>
    <p:extLst>
      <p:ext uri="{BB962C8B-B14F-4D97-AF65-F5344CB8AC3E}">
        <p14:creationId xmlns:p14="http://schemas.microsoft.com/office/powerpoint/2010/main" val="3832399604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108</TotalTime>
  <Words>1226</Words>
  <Application>Microsoft Office PowerPoint</Application>
  <PresentationFormat>Широкоэкранный</PresentationFormat>
  <Paragraphs>124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Wingdings</vt:lpstr>
      <vt:lpstr>Ретро</vt:lpstr>
      <vt:lpstr>Стратегические ориентиры, направления работы СОШ 48   и механизмы их  реализации.    </vt:lpstr>
      <vt:lpstr>Презентация PowerPoint</vt:lpstr>
      <vt:lpstr>Презентация PowerPoint</vt:lpstr>
      <vt:lpstr>Качество ЗУН</vt:lpstr>
      <vt:lpstr>3-4 классы</vt:lpstr>
      <vt:lpstr>5-8 классы</vt:lpstr>
      <vt:lpstr>9-11 классы</vt:lpstr>
      <vt:lpstr>Причины низкого качества ЗУН</vt:lpstr>
      <vt:lpstr>Причины низкого качества ЗУН</vt:lpstr>
      <vt:lpstr>Стратегические ориентиры развития школы  на 2025–2026 учебный год, направленные на: </vt:lpstr>
      <vt:lpstr>Основные направления деятельности педагогического коллектива</vt:lpstr>
      <vt:lpstr>Направления воспитательной работы</vt:lpstr>
      <vt:lpstr>12-летнее образование</vt:lpstr>
      <vt:lpstr>Нормативно-правовая база </vt:lpstr>
      <vt:lpstr>Причины перехода </vt:lpstr>
      <vt:lpstr>Цели и ожидаемые результаты </vt:lpstr>
      <vt:lpstr>Роль школы в переходный период </vt:lpstr>
      <vt:lpstr> Возможные трудности  и пути их решения </vt:lpstr>
      <vt:lpstr>Структура 12-летнего образования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Welcome</dc:creator>
  <cp:lastModifiedBy>Welcome</cp:lastModifiedBy>
  <cp:revision>10</cp:revision>
  <dcterms:created xsi:type="dcterms:W3CDTF">2025-08-26T06:54:06Z</dcterms:created>
  <dcterms:modified xsi:type="dcterms:W3CDTF">2025-08-27T08:30:17Z</dcterms:modified>
</cp:coreProperties>
</file>