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57" r:id="rId3"/>
    <p:sldId id="258" r:id="rId4"/>
    <p:sldId id="259" r:id="rId5"/>
    <p:sldId id="314" r:id="rId6"/>
    <p:sldId id="305" r:id="rId7"/>
    <p:sldId id="306" r:id="rId8"/>
    <p:sldId id="262" r:id="rId9"/>
    <p:sldId id="260" r:id="rId10"/>
    <p:sldId id="29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1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3B95-07F2-4A12-BC9D-E510AD9D2C89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BD82F-E46E-4BF9-B66E-568CD6011B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1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3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1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6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7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40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37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6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492C-019B-40C2-9040-C4BBA69B9E25}" type="datetimeFigureOut">
              <a:rPr lang="ru-RU" smtClean="0"/>
              <a:t>09.02.2026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3AD7-8D0F-4905-BDEA-CCADF4430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4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63" y="2837066"/>
            <a:ext cx="11644340" cy="36625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anose="030F0702030302020204" pitchFamily="66" charset="0"/>
              </a:rPr>
              <a:t>Профилактика туберкулеза</a:t>
            </a:r>
            <a:endParaRPr lang="ru-RU" sz="1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ru-RU" sz="1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r"/>
            <a:r>
              <a:rPr lang="ru-RU" sz="2000" b="1" dirty="0">
                <a:ln w="9525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Лектор: врач-эпидемиолог ЦГСЭН г.Бишкек</a:t>
            </a:r>
          </a:p>
          <a:p>
            <a:pPr algn="r"/>
            <a:r>
              <a:rPr lang="ru-RU" sz="2000" b="1" cap="none" spc="0" dirty="0">
                <a:ln w="9525">
                  <a:solidFill>
                    <a:schemeClr val="bg1"/>
                  </a:solidFill>
                  <a:prstDash val="solid"/>
                </a:ln>
                <a:latin typeface="Comic Sans MS" panose="030F0702030302020204" pitchFamily="66" charset="0"/>
              </a:rPr>
              <a:t>Кравцова Александра Алексеевна</a:t>
            </a:r>
          </a:p>
        </p:txBody>
      </p:sp>
      <p:pic>
        <p:nvPicPr>
          <p:cNvPr id="1026" name="Picture 2" descr="Нет описания фото.">
            <a:extLst>
              <a:ext uri="{FF2B5EF4-FFF2-40B4-BE49-F238E27FC236}">
                <a16:creationId xmlns:a16="http://schemas.microsoft.com/office/drawing/2014/main" id="{5F99D6EA-D3EF-466C-9E77-B83D018D24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3" t="10615" r="12552" b="15674"/>
          <a:stretch/>
        </p:blipFill>
        <p:spPr bwMode="auto">
          <a:xfrm>
            <a:off x="3362325" y="358228"/>
            <a:ext cx="5436042" cy="165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54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2556240" y="1504560"/>
            <a:ext cx="5951760" cy="4326480"/>
          </a:xfrm>
          <a:prstGeom prst="rect">
            <a:avLst/>
          </a:prstGeom>
          <a:noFill/>
          <a:ln w="0">
            <a:noFill/>
          </a:ln>
        </p:spPr>
        <p:txBody>
          <a:bodyPr vert="horz" lIns="0" tIns="148080" rIns="0" bIns="0" rtlCol="0" anchor="t">
            <a:noAutofit/>
          </a:bodyPr>
          <a:lstStyle/>
          <a:p>
            <a:pPr marL="8400">
              <a:lnSpc>
                <a:spcPts val="10967"/>
              </a:lnSpc>
              <a:spcBef>
                <a:spcPts val="1166"/>
              </a:spcBef>
            </a:pPr>
            <a:r>
              <a:rPr lang="ky-KG" sz="10001" spc="-244" dirty="0">
                <a:latin typeface="Trebuchet MS"/>
              </a:rPr>
              <a:t>Спасибо</a:t>
            </a:r>
            <a:r>
              <a:rPr lang="ky-KG" sz="10001" spc="-843" dirty="0">
                <a:latin typeface="Trebuchet MS"/>
              </a:rPr>
              <a:t> </a:t>
            </a:r>
            <a:r>
              <a:rPr lang="ky-KG" sz="10001" spc="-841" dirty="0">
                <a:latin typeface="Trebuchet MS"/>
              </a:rPr>
              <a:t>за </a:t>
            </a:r>
            <a:r>
              <a:rPr lang="ky-KG" sz="10001" spc="-612" dirty="0">
                <a:latin typeface="Trebuchet MS"/>
              </a:rPr>
              <a:t>внимание!</a:t>
            </a:r>
            <a:endParaRPr lang="ky-KG" sz="10001" dirty="0">
              <a:latin typeface="Calibri"/>
            </a:endParaRPr>
          </a:p>
        </p:txBody>
      </p:sp>
      <p:pic>
        <p:nvPicPr>
          <p:cNvPr id="5122" name="Picture 2" descr="Профилактика туберкулеза | Крымский Республиканский центр социальных служб  для семьи, детей и молодеж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4" r="4196" b="9307"/>
          <a:stretch/>
        </p:blipFill>
        <p:spPr bwMode="auto">
          <a:xfrm>
            <a:off x="8648364" y="3349869"/>
            <a:ext cx="3385373" cy="34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03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3872" y="335845"/>
            <a:ext cx="113033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ТУБЕРКУЛЕЗ?</a:t>
            </a:r>
          </a:p>
          <a:p>
            <a:r>
              <a:rPr lang="ru-RU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Туберкулез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инфекционное заболевание, которое вызывается микобактерией туберкулеза (палочкой Коха) и поражает все органы и ткани, но чаще - легкие.</a:t>
            </a:r>
          </a:p>
          <a:p>
            <a:endParaRPr lang="ru-RU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ЗАБОЛЕТЬ ТУБЕРКУЛЕЗОМ?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Заразиться и заболеть туберкулезом может любой из нас, независимо от возраста и социального положения.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люди инфицированы туберкулезной палочкой, находящиеся в «спящем» режиме и это состояние называется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туберкулезная инфекция.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Такие люди не болеют и не могут передавать инфекцию окружающим.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10%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в течение жизни могут заболеть туберкулезом.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Республике регистрируются новые случаи туберкулеза, в том числе у детей и подростков. Более половины больных туберкулезом – лица трудоспособного возраста.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ПРОИСХОДИТ ЗАРАЖЕНИЕ ТУБЕРКУЛЕЗОМ?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 передается от больного туберкулезом легких, который при кашле, чихании и разговоре выделяет в воздух микобактерии туберкулеза.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заражения туберкулезом увеличивается при скученности людей в одном помещении и длительном нахождении рядом с больным, который не лечится, в замкнутом и непроветриваемом пространстве.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НЕ ПЕРЕДАЕТСЯ по наследству, через рукопожатие и предметы обихода (посуду, полотенца, постельное белье, одежду и другие предметы). Туберкулез НЕ ВОЗНИКАЕТ после простуды, пневмонии и бронхита</a:t>
            </a:r>
          </a:p>
        </p:txBody>
      </p:sp>
    </p:spTree>
    <p:extLst>
      <p:ext uri="{BB962C8B-B14F-4D97-AF65-F5344CB8AC3E}">
        <p14:creationId xmlns:p14="http://schemas.microsoft.com/office/powerpoint/2010/main" val="327987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159" t="13508" r="21170" b="12740"/>
          <a:stretch/>
        </p:blipFill>
        <p:spPr>
          <a:xfrm>
            <a:off x="704545" y="0"/>
            <a:ext cx="10573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6756" y="840504"/>
            <a:ext cx="99235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ОБСЛЕДОВАНИЕ НЕОБХОДИМО ПРОЙТИ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ИСКЛЮЧЕНИЯ ТУБЕРКУЛЕЗА?</a:t>
            </a:r>
          </a:p>
          <a:p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исключения туберкулеза медицинский работник ЦСМ/ГСВ/ФАП предложит </a:t>
            </a:r>
            <a:r>
              <a:rPr lang="ru-RU" sz="24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исследование мокроты и сделать флюорографию или рентген органов грудной клетки.</a:t>
            </a:r>
          </a:p>
          <a:p>
            <a:endParaRPr lang="ru-RU" sz="24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не имеющие постоянного места жительства, могут обратиться в ЦСМ/ ГСВ /ФАП при наличии документа, удостоверяющего личность и справки с места временного проживания.</a:t>
            </a:r>
          </a:p>
          <a:p>
            <a:endParaRPr lang="ru-RU" sz="24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своевременном обращении к медицинскому работнику и раннем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выявлении туберкулеза больше шансов на благоприятное излечение</a:t>
            </a:r>
          </a:p>
          <a:p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возвращение к привычному образу жизни.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037" t="12856" r="75950" b="8200"/>
          <a:stretch/>
        </p:blipFill>
        <p:spPr>
          <a:xfrm>
            <a:off x="0" y="0"/>
            <a:ext cx="1705708" cy="68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98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624" y="696828"/>
            <a:ext cx="1044892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контактным лицам </a:t>
            </a:r>
            <a:r>
              <a:rPr lang="ru-RU" sz="2400" dirty="0">
                <a:latin typeface="Times New Roman" panose="02020603050405020304" pitchFamily="18" charset="0"/>
              </a:rPr>
              <a:t>относятся те, кто в течение 6 месяцев до выявления больного МБТ+ находился в тесном контакте с ним, при этом учитывают лиц, которые на момент выявления больного уже не работают или не посещают эти учреждения.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</a:rPr>
              <a:t>Сведения обо всех контактных лицах передают в учреждения ПМСП по месту жительства для привлечения их к обследованию. </a:t>
            </a: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400" dirty="0">
              <a:latin typeface="Times New Roman" panose="0202060305040502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</a:rPr>
              <a:t>При установлении диагноза активного туберкулеза у больных, информация о больном передаётся в  установленном порядке территориальный в </a:t>
            </a:r>
            <a:r>
              <a:rPr lang="ru-RU" sz="2400" dirty="0" err="1">
                <a:latin typeface="Times New Roman" panose="02020603050405020304" pitchFamily="18" charset="0"/>
              </a:rPr>
              <a:t>ЦПЗиГСЭН</a:t>
            </a:r>
            <a:r>
              <a:rPr lang="ru-RU" sz="2400" dirty="0">
                <a:latin typeface="Times New Roman" panose="02020603050405020304" pitchFamily="18" charset="0"/>
              </a:rPr>
              <a:t>. </a:t>
            </a:r>
          </a:p>
          <a:p>
            <a:pPr marL="285750" indent="-285750" algn="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8429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90C542-FD98-4DE3-860B-9B87AF79EA4F}"/>
              </a:ext>
            </a:extLst>
          </p:cNvPr>
          <p:cNvSpPr txBox="1"/>
          <p:nvPr/>
        </p:nvSpPr>
        <p:spPr>
          <a:xfrm>
            <a:off x="454058" y="283052"/>
            <a:ext cx="1149913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контактами для обследования являются лица: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наличием симптомов ТБ (указывает на предполагаемый случай ТБ, который требует быстрой диагностики ТБ);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с ЛУ-ТБ случаем (больные с ЛУ-ТБ являются инфекционными более длительное время, чем чувствительные ТБ);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 5 лет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(имеют высокую вероятность развития туберкулеза, в том числе туберкулезного менингита);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получающие лечение препаратами, которые влияют на иммунную систему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Семейным врачом ЦСМ/ЦОВП/ГСВ проводятся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обследования контактных в течение 7-14 дней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 и подросткам проводятся следующие обследования: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органов грудной клетки;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кашля проводится исследование мокроты методом микроскопии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GeneXpert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до 14 лет: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туберкулин-диагностика (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Диаскинтест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органов грудной клетки;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кашля проводится исследование мокроты методом микроскопии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GeneXpert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КР № 429 от 13.08.2018 года, "Инструкция по ведению контактных с больным туберкулезом лиц" </a:t>
            </a:r>
          </a:p>
        </p:txBody>
      </p:sp>
    </p:spTree>
    <p:extLst>
      <p:ext uri="{BB962C8B-B14F-4D97-AF65-F5344CB8AC3E}">
        <p14:creationId xmlns:p14="http://schemas.microsoft.com/office/powerpoint/2010/main" val="284757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6139BE-9041-4BA1-9F71-983A2B162574}"/>
              </a:ext>
            </a:extLst>
          </p:cNvPr>
          <p:cNvSpPr txBox="1"/>
          <p:nvPr/>
        </p:nvSpPr>
        <p:spPr>
          <a:xfrm>
            <a:off x="343633" y="275028"/>
            <a:ext cx="1159705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обследований первоначально оцениваются семейным врачом ПМСП с последующей консультацией с врачом-фтизиатром.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обследований определяется следующая тактика дальнейшего ведения ТБ контактов: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выявления ТБ среди ТБ контактных лиц пациент направляется к врачу фтизиатру для назначения лечения;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ТБ контактным лицам назначается химиопрофилактика согласно клиническому протоколу и проводится дальнейшее наблюдение.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Химиопрофилактика проводится семейным врачом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ЦСМ/ЦОВП/ГСВ по назначению врача-фтизиатра согласно Клиническому протоколу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«ТБ у детей»: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в возрасте до 5 лет;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любого возраста из близкого контакта с больным активным туберкулезом (независимо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 положительной пробой Манту.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algn="r"/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КР № 429 от 13.08.2018 года, "Инструкция по ведению контактных с больным туберкулезом лиц" </a:t>
            </a:r>
          </a:p>
        </p:txBody>
      </p:sp>
    </p:spTree>
    <p:extLst>
      <p:ext uri="{BB962C8B-B14F-4D97-AF65-F5344CB8AC3E}">
        <p14:creationId xmlns:p14="http://schemas.microsoft.com/office/powerpoint/2010/main" val="107348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6" y="203622"/>
            <a:ext cx="117443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УКРЕПИТЬ СВОЙ ОРГАНИЗМ,И ЧТОБЫ НЕ ЗАБОЛЕТЬ ТУБЕРКУЛЕЗОМ?</a:t>
            </a:r>
          </a:p>
          <a:p>
            <a:endParaRPr lang="ru-RU" sz="2400" b="1" i="0" u="none" strike="noStrike" baseline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Стараться вести здоровый образ жизни: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питаться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заниматься физическими упражнениями и закаливанием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спать не меньше 7-8 часов в сутки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бывать на свежем воздухе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чаще (не менее 2-3 раз в день) проветривать помещение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избавляться от вредных привычек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хорошее настроение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НЕОБХОДИМО ДЕЛАТЬ ВАКЦИНАЦИЮ БЦЖ НОВОРОЖДЕННЫМ?</a:t>
            </a:r>
          </a:p>
          <a:p>
            <a:endParaRPr lang="ru-RU" sz="2000" b="1" dirty="0">
              <a:solidFill>
                <a:srgbClr val="00B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снизить риск развития тяжелых форм туберкулеза у детей, </a:t>
            </a:r>
            <a:r>
              <a:rPr lang="ru-RU" sz="2000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проводитсятвакцинация</a:t>
            </a:r>
            <a:r>
              <a:rPr lang="ru-RU" sz="2000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новорожденных БЦЖ в течение времени пребывания в роддоме.</a:t>
            </a:r>
          </a:p>
          <a:p>
            <a:endParaRPr lang="ru-RU" sz="2000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 БЦЖ является главным способом профилактики туберкулеза у детей, поскольку встречи с туберкулезной палочкой избежать невозможно.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0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623" y="274290"/>
            <a:ext cx="1148275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МОЖЕТ ЛЕЧИТЬСЯ БОЛЬНОЙ ТУБЕРКУЛЕЗОМ?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пациенту назначают стационарное лечение. Если у пациента нет показаний к госпитализации, больной туберкулезом совместно с врачом принимает решение лечиться на дому или в больнице.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Амбулаторное лечение снижает риск внутрибольничного заражения более тяжелыми (лекарственно-устойчивыми) формами туберкулеза.</a:t>
            </a:r>
          </a:p>
          <a:p>
            <a:endParaRPr lang="ru-RU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ВЫЛЕЧИТЬСЯ ОТ ТУБЕРКУЛЕЗА?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излечим, если: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начать как можно раньше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лекарства строго соблюдая все рекомендации врача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полный курс лечения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принимать препараты даже тогда, когда больной себя чувствует лучше. Туберкулезные палочки погибают очень медленно.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лечение туберкулеза должно быть: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ежедневным, непрерывным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комплексным (полным), то есть принимать все назначенные лекарства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наблюдением медицинского работника или общественного помощника в лечении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длительным не менее 6 месяцев.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народной медицины: кумыс, мед, лекарственные травы, барсучий жир, собачий жир, медведки –НЕ ИЗЛЕЧИВАЮТ ТУБЕРКУЛЕЗ.</a:t>
            </a:r>
          </a:p>
        </p:txBody>
      </p:sp>
    </p:spTree>
    <p:extLst>
      <p:ext uri="{BB962C8B-B14F-4D97-AF65-F5344CB8AC3E}">
        <p14:creationId xmlns:p14="http://schemas.microsoft.com/office/powerpoint/2010/main" val="1120435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908</Words>
  <Application>Microsoft Office PowerPoint</Application>
  <PresentationFormat>Широкоэкранный</PresentationFormat>
  <Paragraphs>102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Times New Roman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Welcome</cp:lastModifiedBy>
  <cp:revision>91</cp:revision>
  <dcterms:created xsi:type="dcterms:W3CDTF">2025-09-12T07:46:40Z</dcterms:created>
  <dcterms:modified xsi:type="dcterms:W3CDTF">2026-02-09T03:58:24Z</dcterms:modified>
</cp:coreProperties>
</file>