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1940EA-7409-4282-B4D8-EEFABB7195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Дифференцированное обучение : методы и инструменты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C23E61-55A1-4A6C-A633-9E01B5870E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36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19A676-EE4E-4103-A63C-E219007B1D16}"/>
              </a:ext>
            </a:extLst>
          </p:cNvPr>
          <p:cNvSpPr txBox="1"/>
          <p:nvPr/>
        </p:nvSpPr>
        <p:spPr>
          <a:xfrm>
            <a:off x="1544715" y="967666"/>
            <a:ext cx="9144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Цель</a:t>
            </a:r>
            <a:r>
              <a:rPr lang="ru-RU" sz="2400" dirty="0"/>
              <a:t>: Обеспечить достижение образовательных результатов каждым учеником, учитывая его уровень подготовки, интересы и тип мышления. </a:t>
            </a:r>
          </a:p>
          <a:p>
            <a:r>
              <a:rPr lang="ru-RU" sz="2400" b="1" dirty="0"/>
              <a:t>Задачи:</a:t>
            </a:r>
          </a:p>
          <a:p>
            <a:r>
              <a:rPr lang="ru-RU" sz="2400" dirty="0"/>
              <a:t>1. Адаптировать учебный материал под разные уровни сложности.</a:t>
            </a:r>
          </a:p>
          <a:p>
            <a:r>
              <a:rPr lang="ru-RU" sz="2400" dirty="0"/>
              <a:t>2. Внедрить инструменты гибкого оценивания.</a:t>
            </a:r>
          </a:p>
          <a:p>
            <a:r>
              <a:rPr lang="ru-RU" sz="2400" dirty="0"/>
              <a:t>3. Повысить мотивацию учащихся через ситуацию успеха.</a:t>
            </a:r>
          </a:p>
        </p:txBody>
      </p:sp>
    </p:spTree>
    <p:extLst>
      <p:ext uri="{BB962C8B-B14F-4D97-AF65-F5344CB8AC3E}">
        <p14:creationId xmlns:p14="http://schemas.microsoft.com/office/powerpoint/2010/main" val="530811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D31BDE-CEFC-4279-ACDA-5288B8CB7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B57FAF-D1C0-43F7-9949-8B97E417F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Сегодня мы поговорим о дифференцированном обучении — подходе, который помогает учитывать индивидуальные особенности каждого ученика.</a:t>
            </a:r>
          </a:p>
          <a:p>
            <a:pPr marL="0" indent="0">
              <a:buNone/>
            </a:pPr>
            <a:r>
              <a:rPr lang="ru-RU" dirty="0"/>
              <a:t>Особенно в  5–8 классах  заметна разница в уровне подготовки, темпе работы, мотивации и дисциплине. В одном классе есть сильные ученики, которым легко, есть дети со средним уровнем и есть слабоуспевающие. Если мы даём одинаковые задания всем — часть учеников скучает, а часть не справляется.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176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E3872-680E-4874-96CD-BDCF78BA1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Дифференцированное обучение — это организация учебного процесса с учётом: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B0FDAD-7291-49FA-B630-BD70C60513EA}"/>
              </a:ext>
            </a:extLst>
          </p:cNvPr>
          <p:cNvSpPr txBox="1"/>
          <p:nvPr/>
        </p:nvSpPr>
        <p:spPr>
          <a:xfrm>
            <a:off x="1384917" y="2835494"/>
            <a:ext cx="77701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      </a:t>
            </a:r>
            <a:r>
              <a:rPr lang="ru-RU" sz="2800" dirty="0"/>
              <a:t>•</a:t>
            </a:r>
            <a:r>
              <a:rPr lang="ru-RU" dirty="0"/>
              <a:t>	 </a:t>
            </a:r>
            <a:r>
              <a:rPr lang="ru-RU" sz="2800" dirty="0"/>
              <a:t>уровня знаний,</a:t>
            </a:r>
          </a:p>
          <a:p>
            <a:r>
              <a:rPr lang="ru-RU" sz="2800" dirty="0"/>
              <a:t>	•	темпа усвоения,</a:t>
            </a:r>
          </a:p>
          <a:p>
            <a:r>
              <a:rPr lang="ru-RU" sz="2800" dirty="0"/>
              <a:t>	•	интересов,</a:t>
            </a:r>
          </a:p>
          <a:p>
            <a:r>
              <a:rPr lang="ru-RU" sz="2800" dirty="0"/>
              <a:t>	•	способностей учеников.</a:t>
            </a:r>
          </a:p>
        </p:txBody>
      </p:sp>
    </p:spTree>
    <p:extLst>
      <p:ext uri="{BB962C8B-B14F-4D97-AF65-F5344CB8AC3E}">
        <p14:creationId xmlns:p14="http://schemas.microsoft.com/office/powerpoint/2010/main" val="609339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B631E6-F9F4-4530-901D-D95BA929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Какие виды дифференциации можно применять?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DEDE2D-BC0C-40FE-BB3C-F6200049B82F}"/>
              </a:ext>
            </a:extLst>
          </p:cNvPr>
          <p:cNvSpPr txBox="1"/>
          <p:nvPr/>
        </p:nvSpPr>
        <p:spPr>
          <a:xfrm>
            <a:off x="1451579" y="1988598"/>
            <a:ext cx="960327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      1.	</a:t>
            </a:r>
            <a:r>
              <a:rPr lang="ru-RU" b="1" dirty="0"/>
              <a:t>По уровню сложности</a:t>
            </a:r>
          </a:p>
          <a:p>
            <a:r>
              <a:rPr lang="ru-RU" dirty="0"/>
              <a:t>	•	Базовый уровень — обязательный минимум.</a:t>
            </a:r>
          </a:p>
          <a:p>
            <a:r>
              <a:rPr lang="ru-RU" dirty="0"/>
              <a:t>	•	Средний — с элементами анализа.</a:t>
            </a:r>
          </a:p>
          <a:p>
            <a:r>
              <a:rPr lang="ru-RU" dirty="0"/>
              <a:t>	•	Повышенный — творческие и усложнённые задания.</a:t>
            </a:r>
          </a:p>
          <a:p>
            <a:r>
              <a:rPr lang="ru-RU" dirty="0"/>
              <a:t>	2.	</a:t>
            </a:r>
            <a:r>
              <a:rPr lang="ru-RU" b="1" dirty="0"/>
              <a:t>По темпу работы</a:t>
            </a:r>
          </a:p>
          <a:p>
            <a:r>
              <a:rPr lang="ru-RU" dirty="0"/>
              <a:t>	•	Быстро выполняющим — дополнительные задания.</a:t>
            </a:r>
          </a:p>
          <a:p>
            <a:r>
              <a:rPr lang="ru-RU" dirty="0"/>
              <a:t>	•	Тем, кто не успевает — поддержка, алгоритмы, подсказки.</a:t>
            </a:r>
          </a:p>
          <a:p>
            <a:r>
              <a:rPr lang="ru-RU" dirty="0"/>
              <a:t>	3.	</a:t>
            </a:r>
            <a:r>
              <a:rPr lang="ru-RU" b="1" dirty="0"/>
              <a:t>По форме работы</a:t>
            </a:r>
          </a:p>
          <a:p>
            <a:r>
              <a:rPr lang="ru-RU" dirty="0"/>
              <a:t>	•	Индивидуальная</a:t>
            </a:r>
          </a:p>
          <a:p>
            <a:r>
              <a:rPr lang="ru-RU" dirty="0"/>
              <a:t>	•	Парная</a:t>
            </a:r>
          </a:p>
          <a:p>
            <a:r>
              <a:rPr lang="ru-RU" dirty="0"/>
              <a:t>	•	Групповая</a:t>
            </a:r>
          </a:p>
          <a:p>
            <a:r>
              <a:rPr lang="ru-RU" dirty="0"/>
              <a:t>	4.	</a:t>
            </a:r>
            <a:r>
              <a:rPr lang="ru-RU" b="1" dirty="0"/>
              <a:t>По интересам</a:t>
            </a:r>
          </a:p>
          <a:p>
            <a:r>
              <a:rPr lang="ru-RU" dirty="0"/>
              <a:t>	•	Возможность выбора темы проекта или формы выполнения задания.</a:t>
            </a:r>
          </a:p>
        </p:txBody>
      </p:sp>
    </p:spTree>
    <p:extLst>
      <p:ext uri="{BB962C8B-B14F-4D97-AF65-F5344CB8AC3E}">
        <p14:creationId xmlns:p14="http://schemas.microsoft.com/office/powerpoint/2010/main" val="1105885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132E72-D71D-44C4-B3AC-C4E65C709D91}"/>
              </a:ext>
            </a:extLst>
          </p:cNvPr>
          <p:cNvSpPr txBox="1"/>
          <p:nvPr/>
        </p:nvSpPr>
        <p:spPr>
          <a:xfrm>
            <a:off x="1100831" y="665825"/>
            <a:ext cx="9348185" cy="3514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дифференцированного обучения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Разноуровневые карточки (А, В, С)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•	Метод «станций»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•	Гибкие группы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•	Проектная деятельность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•	Индивидуальные образовательные маршруты</a:t>
            </a:r>
          </a:p>
          <a:p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•	Формирующее оценивания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68774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97A95C-C50F-4A21-B044-E1E56DA4D2DB}"/>
              </a:ext>
            </a:extLst>
          </p:cNvPr>
          <p:cNvSpPr txBox="1"/>
          <p:nvPr/>
        </p:nvSpPr>
        <p:spPr>
          <a:xfrm>
            <a:off x="1260629" y="896645"/>
            <a:ext cx="78944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Инструменты</a:t>
            </a:r>
          </a:p>
          <a:p>
            <a:r>
              <a:rPr lang="ru-RU" dirty="0"/>
              <a:t>	</a:t>
            </a:r>
            <a:r>
              <a:rPr lang="ru-RU" sz="2400" dirty="0"/>
              <a:t>•	Диагностические мини-тесты</a:t>
            </a:r>
          </a:p>
          <a:p>
            <a:r>
              <a:rPr lang="ru-RU" sz="2400" dirty="0"/>
              <a:t>	•	Чек-листы</a:t>
            </a:r>
          </a:p>
          <a:p>
            <a:r>
              <a:rPr lang="ru-RU" sz="2400" dirty="0"/>
              <a:t>	•	Таблицы отслеживания прогресса</a:t>
            </a:r>
          </a:p>
          <a:p>
            <a:r>
              <a:rPr lang="ru-RU" sz="2400" dirty="0"/>
              <a:t>	•	Электронный журнал для анализа успеваемости</a:t>
            </a:r>
          </a:p>
          <a:p>
            <a:r>
              <a:rPr lang="ru-RU" sz="2400" dirty="0"/>
              <a:t>	•	Карточки с алгоритмами выполнения</a:t>
            </a:r>
          </a:p>
        </p:txBody>
      </p:sp>
    </p:spTree>
    <p:extLst>
      <p:ext uri="{BB962C8B-B14F-4D97-AF65-F5344CB8AC3E}">
        <p14:creationId xmlns:p14="http://schemas.microsoft.com/office/powerpoint/2010/main" val="2091519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E4523B-8CEF-4F5D-8EF4-1714875EEBF9}"/>
              </a:ext>
            </a:extLst>
          </p:cNvPr>
          <p:cNvSpPr txBox="1"/>
          <p:nvPr/>
        </p:nvSpPr>
        <p:spPr>
          <a:xfrm>
            <a:off x="381740" y="674704"/>
            <a:ext cx="12002610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Почему это важно именно в 5–8 классах?</a:t>
            </a:r>
          </a:p>
          <a:p>
            <a:endParaRPr lang="ru-RU" dirty="0"/>
          </a:p>
          <a:p>
            <a:r>
              <a:rPr lang="ru-RU" sz="2400" dirty="0"/>
              <a:t>5 класс — период адаптации после начальной школы.</a:t>
            </a:r>
          </a:p>
          <a:p>
            <a:r>
              <a:rPr lang="ru-RU" sz="2400" dirty="0"/>
              <a:t>7–8 классы — снижение мотивации, подростковый возраст, сложность поведения.</a:t>
            </a:r>
          </a:p>
          <a:p>
            <a:r>
              <a:rPr lang="ru-RU" sz="2400" dirty="0"/>
              <a:t>Дифференциация помогает:</a:t>
            </a:r>
          </a:p>
          <a:p>
            <a:r>
              <a:rPr lang="ru-RU" sz="2400" dirty="0"/>
              <a:t>	•	снизить стресс у слабых учеников,</a:t>
            </a:r>
          </a:p>
          <a:p>
            <a:r>
              <a:rPr lang="ru-RU" sz="2400" dirty="0"/>
              <a:t>	•	поддержать сильных,</a:t>
            </a:r>
          </a:p>
          <a:p>
            <a:r>
              <a:rPr lang="ru-RU" sz="2400" dirty="0"/>
              <a:t>	•	повысить мотивацию,</a:t>
            </a:r>
          </a:p>
          <a:p>
            <a:r>
              <a:rPr lang="ru-RU" sz="2400" dirty="0"/>
              <a:t>	•	улучшить дисциплину на уроке.</a:t>
            </a:r>
          </a:p>
        </p:txBody>
      </p:sp>
    </p:spTree>
    <p:extLst>
      <p:ext uri="{BB962C8B-B14F-4D97-AF65-F5344CB8AC3E}">
        <p14:creationId xmlns:p14="http://schemas.microsoft.com/office/powerpoint/2010/main" val="371352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B13645-5AC3-4B26-B8CD-CF605B2786FD}"/>
              </a:ext>
            </a:extLst>
          </p:cNvPr>
          <p:cNvSpPr txBox="1"/>
          <p:nvPr/>
        </p:nvSpPr>
        <p:spPr>
          <a:xfrm>
            <a:off x="1349406" y="692459"/>
            <a:ext cx="780569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Вывод:</a:t>
            </a:r>
          </a:p>
          <a:p>
            <a:r>
              <a:rPr lang="ru-RU" sz="2000" dirty="0"/>
              <a:t>Дифференцированное обучение — это не усложнение работы учителя.</a:t>
            </a:r>
          </a:p>
          <a:p>
            <a:r>
              <a:rPr lang="ru-RU" sz="2000" dirty="0"/>
              <a:t>Это способ сделать урок более эффективным и результативным.</a:t>
            </a:r>
          </a:p>
          <a:p>
            <a:r>
              <a:rPr lang="ru-RU" sz="2000" dirty="0"/>
              <a:t>Наша задача — не учить одинаково, а учить каждого.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88689F-99DF-4BA3-94ED-8313346A87ED}"/>
              </a:ext>
            </a:extLst>
          </p:cNvPr>
          <p:cNvSpPr txBox="1"/>
          <p:nvPr/>
        </p:nvSpPr>
        <p:spPr>
          <a:xfrm>
            <a:off x="1287262" y="2663301"/>
            <a:ext cx="786783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Рекомендации:</a:t>
            </a:r>
          </a:p>
          <a:p>
            <a:r>
              <a:rPr lang="ru-RU" dirty="0"/>
              <a:t>	</a:t>
            </a:r>
            <a:r>
              <a:rPr lang="ru-RU" sz="2000" dirty="0"/>
              <a:t>•	Не делить детей на «сильных» и «слабых» публично</a:t>
            </a:r>
          </a:p>
          <a:p>
            <a:r>
              <a:rPr lang="ru-RU" sz="2000" dirty="0"/>
              <a:t>	•	Давать возможность перехода с уровня на уровень</a:t>
            </a:r>
          </a:p>
          <a:p>
            <a:r>
              <a:rPr lang="ru-RU" sz="2000" dirty="0"/>
              <a:t>	•	Поддерживать успех каждого</a:t>
            </a:r>
          </a:p>
          <a:p>
            <a:r>
              <a:rPr lang="ru-RU" sz="2000" dirty="0"/>
              <a:t>	•	Оценивать не только результат, но и прогресс.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171835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{2FD892F9-247F-410F-8652-A83A6B3E5415}TFc986dd65-aaf0-4d5c-bef9-9c391ee05f7b5669cfdc-fe16c7d7e3cd</Template>
  <TotalTime>61</TotalTime>
  <Words>477</Words>
  <Application>Microsoft Office PowerPoint</Application>
  <PresentationFormat>Широкоэкранный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Галерея</vt:lpstr>
      <vt:lpstr>Дифференцированное обучение : методы и инструменты  </vt:lpstr>
      <vt:lpstr>Презентация PowerPoint</vt:lpstr>
      <vt:lpstr>Презентация PowerPoint</vt:lpstr>
      <vt:lpstr>Дифференцированное обучение — это организация учебного процесса с учётом:</vt:lpstr>
      <vt:lpstr>Какие виды дифференциации можно применять?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5-8 класс</dc:title>
  <dc:creator>Welcome</dc:creator>
  <cp:lastModifiedBy>Welcome</cp:lastModifiedBy>
  <cp:revision>9</cp:revision>
  <dcterms:created xsi:type="dcterms:W3CDTF">2026-03-03T15:41:55Z</dcterms:created>
  <dcterms:modified xsi:type="dcterms:W3CDTF">2026-03-04T06:20:31Z</dcterms:modified>
</cp:coreProperties>
</file>