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0" r:id="rId58"/>
    <p:sldId id="321" r:id="rId59"/>
    <p:sldId id="322" r:id="rId60"/>
    <p:sldId id="323" r:id="rId61"/>
    <p:sldId id="283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28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3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099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214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766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33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365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5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4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31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91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8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43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7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0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53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CFD0E-455C-4045-B7D8-1C320F15982A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36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BECCA-14D2-4D4F-861F-5B8D37A22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Разность поколений детей: как понимать современных учеников и использовать нумерологию как инструмент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саморефлексии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4CE687-2D9F-4D77-BEC7-CC6B1D4936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Семинар-тренинг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86884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9828A-C229-4711-A84E-A95126902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 Альфа (с 2011-2012  года)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DB2F64-6032-4318-9D3D-E71803F18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8901"/>
            <a:ext cx="8596668" cy="429246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дети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миллениалов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в годы становления личности столкнулись с пандемией коронавируса (COVID-19). Им пришлось пережить закрытие школ, ограничение поездок и социальную дистанцию. Долгосрочные социальные последствия этого исторического события для детей и подростков все еще неопределенны.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поколения альфа практичны и пытливы. Их трудно смутить, поразить или осчастливить. Отличаются повышенным чувством собственного достоинства, умеют отстоять свою позицию. С раннего возраста общаются с взрослыми на равных. Не знают, какой была жизнь без социальных сетей. Их техническая подкованность вызывает восхищение и надежду на то, что эти люди изменят будущее человечества.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Особенности поколения Альфа: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Полная цифровая среда с рождения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переключаемость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Потребность в визуализации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устойчивость к скуке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Лучше воспринимают через игру и интерактив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F7D69-F29B-4857-94A8-999596300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Конфликт поколений: учитель- ученик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AF8A02-F3CD-4696-B1E9-12AF7A297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живут в мире мгновенной информации.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привыкают к диалогу, а не монологу.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Авторитет “по должности” для них слабее, чем авторитет личности.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очень чувствительны к несправедливости.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постоянно задают вопрос: “Зачем?”»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вот здесь начинается конфликт. Потому что раньше вопрос “зачем?” звучал как вызов. А сейчас — это потребность в смысле.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92732-2188-421C-A0B9-F0760FD37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Особенности, которые вызывают конфликты: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930021-A04F-4EFC-91C5-C4367FC5F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смена внимания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Потребность в диалоге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Вопрос «Зачем?»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Высокая чувствительность к тону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Снижение авторитета «по должности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30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C5D42-BB2E-42D4-A1FF-B87A46164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причины: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B58E19-DD05-4465-A56D-6CDB49154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Разная скорость обработки информации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Разные ценности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Разный авторитет (раньше — должность, сейчас — личность)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Цифровой разрыв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316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BEC02-C98B-41B3-AB56-92D25663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Конфликт: где он на самом деле?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85A780-EA50-4B06-B91A-502C360FB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1: Учитель — структура, ребёнок — свобода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темпа.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2: Учитель — контроль, ребёнок — автономия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власти.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3: Учитель — логика, ребёнок — эмоция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чувствительности.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374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3F5D36-9981-40CF-9DF5-970CFFC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819400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Практические инструменты снижения конфликтов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0F08FE-3C05-48E6-AFD7-0656B07B7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776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810C0-076D-4011-A25D-8ED86086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Формула ответа без эскалации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E171CB-95D1-4818-A0DB-5AB9528CA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Вместо: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 спорь со мной!»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Говорим: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«Я вижу, тебе это кажется бессмысленным. Давай разберёмся, зачем это нужно».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0307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16CCB-749B-498A-BEDD-8C0F5E8E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Правило 3 шагов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41466A-C7FF-4553-BC8C-977C9EA76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Признать эмоцию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Обозначить рамку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Дать выбор внутри рамки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вижу, что ты злишься. Задание всё равно нужно выполнить.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 можешь сделать его письменно или устно — выбирай.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Ребёнок чувствует уважение.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Рамка остаётся.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не разгорается.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754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EA68E4-2E0A-4A50-BC91-92775E54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Смена роли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523C76-BE4E-41EA-8CD9-C47597072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Современный учитель:</a:t>
            </a:r>
            <a:b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контролёр → а навигатор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474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E5AD8-50D5-4CAB-8200-9D649254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адаптировать урок под новое поколение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2D2F1-16F5-475F-ADD2-97F299309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2571"/>
            <a:ext cx="8596668" cy="45587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Рекомендации: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10–15 минут — смена активности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Визуальные схемы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Элементы геймификации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Мини-обратная связь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Чёткая структура + вариативность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Интерактивные платформы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в парах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Проектные задания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формата ответа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43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E596E-4B82-45C2-82C7-91ECB586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br>
              <a:rPr lang="ru-RU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B53038-3850-43F1-A948-9877C4869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Помочь учителям лучше понимать особенности разных поколений школьников и показать, как элементы нумерологии можно использовать как вспомогательный инструмент для самоанализа и выстраивания коммуникации (не как научный метод диагностики, а как метафорический инструмент).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43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FDF9F5-1B27-47C3-907D-E7F5196E4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Нумерология как инструмент понимания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E71975-9427-496F-A492-A1BE0F779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Нумерология не является научной психологией. </a:t>
            </a:r>
          </a:p>
          <a:p>
            <a:pPr marL="0" indent="0" algn="ctr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 используется как метафорическая модель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саморефлексии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расширения взгляда на индивидуальные различия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379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FB3C8-9AE3-446F-9310-00F81FE99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Число сознания ( день рождения)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A3B922-7BCC-49AD-9312-68B2FB807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1 (Рожденные 1, 10, 19, 28)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Солнце.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власть, управление и признание.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Эти люди пришли быть лидерами и стратегами. Они хотят, чтобы всё было под их контролем и по их правилам.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Сильная воля, ответственность, покровительство.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Диктатура, агрессия, эгоизм, чрезмерное давление на окружающих.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977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31D2E-1480-4C85-BBAA-4759E790A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1E39E-33C3-42F8-B916-4D8607EF5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2 (Рожденные 2, 11, 20, 29)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Луна.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понимание других людей, дипломатию и отношения.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Главное желание — понять суть и договориться. Обладают глубокой эмпатией, но часто сомневаются.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Дипломатичность, исполнительность, мягкость, умение слушать.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Двойственность, нерешительность, депрессивность, склонность к манипуляциям через жалость.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821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C9E1D-31FF-4A55-A7CB-3A4708107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4F183-BB28-4BD9-B94E-905516F13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3 (Рожденные 3, 12, 21, 30)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Юпитер.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анализ, знания и наставничество.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Хотят, чтобы всё было правильно и справедливо. Постоянно учатся и любят учить других.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Системность, логика, дисциплина, мудрость.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Гордыня от знаний, категоричность («я знаю лучше»), отсутствие гибкости.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8589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4F1A-2B77-4B4B-AA5F-104E2BFC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787FFB-F380-4FB0-97F9-52357D3F9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4 (Рожденные 4, 13, 22, 31)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(Теневая планета).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постановку целей, новаторство и поиск честности.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Креативные люди, которые хотят разрушить старое и построить новое. Всегда ищут «подвох» и борются за справедливость.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Креативность, быстрая постановка целей, честность.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Постоянная неудовлетворенность, апатия, склонность к разрушению отношений.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3961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471C0-5130-4C8A-952B-49137509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E34CBA-B474-42CB-A512-54AB45DE0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5 (Рожденные 5, 14, 23)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Меркурий.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коммуникацию, логику и бизнес.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Хотят, чтобы во всем была логика и результат. Самое «холодное» и быстрое сознание. Очень важна свобода.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Высокий интеллект, коммуникабельность, удачливость в делах.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Непостоянство, излишний расчет, эмоциональная холодность, обидчивость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120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327AD-CF08-4569-890D-367126CD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70E205-DDB9-43FD-B761-D7E6D42CE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6 (Рожденные 6, 15, 24)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Венера.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комфорт, любовь и творчество.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Люди, рожденные для получения удовольствия от жизни. Их успех приходит через расслабление и мудрость.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Мудрость, притягательность, умение создавать уют, успех.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Склонность к лени, мстительность, зависимость от физических удовольствий.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746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5A96FE-0E76-4E3C-A747-BC5E7B7D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802C86-0E01-4CFE-A0F1-AF847A19C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7 (Рожденные 7, 16, 25)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Кету (Теневая планета).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быструю реализацию идей и признание своих достижений.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«Кризис-менеджеры» от Бога. Гениальные идеи приходят мгновенно, но также быстро могут сменяться хаосом.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Гениальность, быстрота действий, трансформация.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Агрессивность, отсутствие дисциплины в мыслях, риск саморазрушения.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017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1B806-C680-4DBC-AE08-A773EFA9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CE0CB7-BF84-4231-BB3E-6689D15FD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8 (Рожденные 8, 17, 26)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Сатурн.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контроль, труд и результат.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Рождены для работы и дисциплины. Видят мир через призму закона и кармы. Хотят контролировать каждый процесс.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Трудолюбие, надежность, справедливость, системный контроль.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Суровость,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безэмоциональность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склонность к одиночеству, «зацикленность» на работе.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9899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02B167-D087-4B3B-956D-E0743927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38D1E7-3851-47E5-AB3F-A79610BAB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9 (Рожденные 9, 18, 27)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Марс.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Эго: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 на действие, победу и бескорыстную помощь.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Эмоциональные лидеры. Хотят спасать мир и побеждать в любой конкуренции. Им жизненно важно быть нужными.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Динамика, решительность, отзывчивость, бесстрашие.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Ярость, эмоциональная нестабильность, паранойя, наивность.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30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C00B5-A40E-4CCA-9819-00860C33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Главная мысль</a:t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EFA034-2A79-4E13-A10B-7D0498CD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Современная школа — это не только про знания.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про качество отношений.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отношения выстроены — дисциплина становится следствием, а не целью.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5954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68C8F-FF17-45D1-A66D-C8B5CE17C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0E0998-6FF3-4E4D-823B-0072D5FD0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Знание Числа Сознания помогает понять,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 или окружающие реагируете на мир определенным образом. Когда вы знаете свой вектор Эго, вы можете перевести его из «минуса» (разрушение) в «плюс» (созидание) через осознанность.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3643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1D2467-92D5-4DBA-8D7F-9E463D81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миссии 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3600" dirty="0" err="1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день+месяц+год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BBF126-1624-4684-9160-7D2FB98E0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4816"/>
            <a:ext cx="8596668" cy="478358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1: Власть и Одиночество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руководство, инициативу и автономность.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 стремится всё решать сам, подавляя чужое мнение. Ему сложно работать в подчинении.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Либо создание мощной структуры/бизнеса и признание, либо одиночество на вершине из-за нежелания делегировать и доверять.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2: Психология и Отношения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дипломатию, анализ, сомнения и выстраивание связей.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 действует мягко, стараясь понять мотивы других. Постоянно ищет баланс и комфортные отношения.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Реализация в качестве психолога, миротворца или «серого кардинала». Успех приходит через партнерство.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61898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402FB-E907-47A9-877B-0319A1621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9ED935-1032-424E-94B9-FA3C83F5E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2975"/>
            <a:ext cx="8596668" cy="514904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3: Анализ и Справедливость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расчет, логику, инструкции и наставничество.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 делит мир на «правильно» и «неправильно». Его действия всегда системны и направлены на наведение порядка.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Статус эксперта или гуру в своей области. В негативе — превращение в занудного критика.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4: Передача знаний и Креатив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новаторство, разрушение шаблонов и работу с массами.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Миссия трансформации. Человек действует нестандартно, часто вопреки логике, стремясь принести пользу обществу.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Революционные открытия или широкая известность. Часто такие люди становятся «голосом» поколения.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613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28463-E4B1-4B24-8DF8-115293A4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F6128D-F78F-4E85-8CD8-8DB201976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5: Бизнес и Свобода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коммуникацию, логику выгоды и расширение границ.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Самая быстрая и логичная миссия. Действия направлены на масштабирование и эффективный обмен (информацией или товаром).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Успех в международной коммерции или дипломатии. Главный риск — потеря интереса при ограничении свободы.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6: Творчество и Комфорт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расслабление, любовь и создание эстетики.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Миссия «удачливого человека». Результаты приходят не через борьбу, а через состояние внутреннего покоя и творчества.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Накопление материальных благ и создание гармоничного пространства (семья, искусство, уютный бизнес).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8577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97AEF-82A5-404B-8855-9864DAEC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3945B8-A659-4636-A625-051339A0E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1235"/>
            <a:ext cx="8596668" cy="575273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7: Трансформация и Йога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кризис, дисциплину и быстрые изменения.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 — проводник космической энергии. Его жизнь полна резких поворотов. Действует интуитивно и очень быстро.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Духовное пробуждение или гениальные изобретения. Успех зависит от дисциплины ума и тела.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8: Результат и Труд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контроль, системный труд и материализацию.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Миссия «тяжелой атлетики». Человек пришел работать и получать конкретный плод своего труда. Видит всё через закон причины и следствия.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Обладание реальной властью и материальными активами. Итог жизни напрямую зависит от честности действий.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9: Служение и Благодарность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эмоции, защиту слабых и бескорыстную помощь.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Миссия воина, защищающего других. Человек действует импульсивно, движимый желанием спасти или победить ради общего блага.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Всеобщее признание и поддержка от мира. Мир дает такому человеку всё, пока он не начинает требовать награды за помощь.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0951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6BC79-F3BC-4708-89DF-C61684FD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CDD45E-9F08-4637-80BE-23ACCF007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 Число Сознания и Число Миссии не придут в согласие , человек может чувствовать внутренний конфликт (например, «хочу комфорта как 6, но действую жестко как 1»).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6772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9EA7C-E466-4569-A30A-56925F1D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реализации 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сознание+миссия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A04C34-3F03-42EB-9F50-84444118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7806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показывает, в какой сфере деятельности человек достигает максимального успеха и признания.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1: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руководство и личное лидерство. Успех в политике, топ-менеджменте, собственном бизнесе.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2: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дипломатию, психологию и работу с людьми. Успех в посредничестве, консультировании и командной работе.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3: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наставничество и системные знания. Успех в образовании, науке, администрировании и госслужбе.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4: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инновации и креативные идеи. Успех в IT, медиа, маркетинге и сферах, требующих нестандартного подхода.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373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A7C1E-CFA1-481F-AF8C-4024BB50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C35F25-1170-4692-91AA-DD896613A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6140"/>
            <a:ext cx="8596668" cy="5113537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5: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коммуникации и бизнес. Успех в торговле, международном обмене, ораторском искусстве и СМИ.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6: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творчество и создание уюта. Успех в дизайне, искусстве, сфере красоты и ресторанном бизнесе.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7: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трансформацию и быстрые идеи. Успех в кризис-менеджменте, спорте высоких достижений и инженерии.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8: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системный контроль и материальный результат. Успех в банковском деле, строительстве и управлении ресурсами.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9: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служение и помощь обществу. Успех в благотворительности, медицине, защите прав и социальном лидерстве.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7741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88166F-D885-4091-9E7F-8A52FBC06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жизни 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сознание+миссия+реализация</a:t>
            </a:r>
            <a:r>
              <a:rPr lang="ru-RU" sz="3600" dirty="0">
                <a:effectLst/>
                <a:highlight>
                  <a:srgbClr val="D3D3D3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5CA595-CC39-4FEF-816C-F8AFB64C2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жизни — это энергетическое состояние и социальный статус, к которому человек приходит в результате выполнения своей миссии.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1: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Обретение истинной автономности и статуса «Первого». Итог — создание личного бренда или структуры, которая работает на имени создателя.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2: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Мастерство отношений. Итог — создание семьи, сообщества или союза, где человек является духовным или эмоциональным центром.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3: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Передача наследия. Итог — ученики, книги, научные труды или системы, которые продолжают жить после активной фазы деятельности.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4: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Глобальная трансформация. Итог — изменение сознания больших групп людей или внедрение технологий, меняющих привычный уклад жизни.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0440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5C07D-D3E0-44CE-A888-C2D30C063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784D76-33A6-460E-A3AD-EA22F5C07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9507"/>
            <a:ext cx="8596668" cy="512241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5: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Масштаб и свобода. Итог — международное признание, финансовая независимость и возможность управлять процессами из любой точки мира.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6: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Мудрость и комфорт. Итог — жизнь в изобилии и покое, передача мудрости через состояние радости и красоты.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7: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Признание гениальности. Итог — признание миром уникальных способностей человека, часто после резкого прорыва или трансформации.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8: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Власть над материей. Итог — владение крупными активами, ресурсами или высокий государственный статус. Максимальная дисциплина во всем.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9: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Всеобщая благодарность. Итог — статус человека-легенды, чей путь служения стал примером для миллионов.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59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B2552-8BD4-4B48-8F10-C8A15280D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5C0E698-C35B-45C3-A088-A594968ABDE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84" y="1154098"/>
            <a:ext cx="9392575" cy="4887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19957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F1DB7-0624-41F3-81D1-F8F57F2A4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Матрица судьбы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788C0C1-AB6A-4814-9661-F66484C136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999381"/>
              </p:ext>
            </p:extLst>
          </p:nvPr>
        </p:nvGraphicFramePr>
        <p:xfrm>
          <a:off x="1819923" y="1544715"/>
          <a:ext cx="6738151" cy="4722920"/>
        </p:xfrm>
        <a:graphic>
          <a:graphicData uri="http://schemas.openxmlformats.org/drawingml/2006/table">
            <a:tbl>
              <a:tblPr firstRow="1" firstCol="1" bandRow="1"/>
              <a:tblGrid>
                <a:gridCol w="2126342">
                  <a:extLst>
                    <a:ext uri="{9D8B030D-6E8A-4147-A177-3AD203B41FA5}">
                      <a16:colId xmlns:a16="http://schemas.microsoft.com/office/drawing/2014/main" val="4075685753"/>
                    </a:ext>
                  </a:extLst>
                </a:gridCol>
                <a:gridCol w="2461789">
                  <a:extLst>
                    <a:ext uri="{9D8B030D-6E8A-4147-A177-3AD203B41FA5}">
                      <a16:colId xmlns:a16="http://schemas.microsoft.com/office/drawing/2014/main" val="746890789"/>
                    </a:ext>
                  </a:extLst>
                </a:gridCol>
                <a:gridCol w="2150020">
                  <a:extLst>
                    <a:ext uri="{9D8B030D-6E8A-4147-A177-3AD203B41FA5}">
                      <a16:colId xmlns:a16="http://schemas.microsoft.com/office/drawing/2014/main" val="1324378945"/>
                    </a:ext>
                  </a:extLst>
                </a:gridCol>
              </a:tblGrid>
              <a:tr h="1269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знаний, анализа, фундаментальности и хозяйственности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Комфорт, мудрость через расслабление, творчество и мастерство «золотых рук», наставничество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Стремление к победе, эмоциональный интеллект, помощь людям и доведение дел до финала, служение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54273"/>
                  </a:ext>
                </a:extLst>
              </a:tr>
              <a:tr h="1269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тела, дипломатия и умение взаимодействовать с другими людьми на глубоком уровне.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Логика бизнеса, масштабирование, удача в общении и умение связывать людей друг с другом.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Результат,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карма,  материальный успех и глубокое чувство ответственности перед другими,долг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736212"/>
                  </a:ext>
                </a:extLst>
              </a:tr>
              <a:tr h="2184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Характер,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эго, личностная  волю, идеи и лидерство.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Это «двигатель», который заставляет человека заявлять о себе и брать ответственность.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постановки целей, честность перед собой и трансформация реальности через креатив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Быстрая  реализация идей, гениальность и трансформация через йогу или кризисные ситуации 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18" marR="59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802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7245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D1D93-F2EF-4F49-BFF7-FB171EB6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A6B0CB-D6CD-4916-8329-9A6232F94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9507"/>
            <a:ext cx="8596668" cy="4771855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Главный секрет :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Энергия в матрице не статична. Она нарабатывается исключительно через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которое соответствует вибрации числа. Если вы просто знаете теорию — матрица не меняется. Если вы совершаете физическое действие (пишете план для 3-ки или бегаете для 9-ки) — вы меняете свою судьбу.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2712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52711-DD69-422C-BE11-8DE3BE3BA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Линии Удачи. Колесо фортуны  (1-4-7)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25A169-8AE3-404F-8FD5-0E61401BA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Каждая цифра в этой линии отвечает за свой этап реализации успеха: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(Идея/Стратегия):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генерировать идеи, брать ответственность и ставить себя в позицию лидера. Без «1» удача не начнется, так как нет инициатора.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(Цель/Планирование):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четко формулировать цели и видеть способы их достижения. «4» дает честность и понимание, куда двигаться.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(Реализация/Трансформация):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Энергия быстрого действия и интуиции. Она «материализует» идеи единицы и планы четверки в реальный результат.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5279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08CCF-6A98-4FCD-8365-7943F484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DA4A0-68A2-4323-B7CA-6B2F62A34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89609"/>
            <a:ext cx="8596668" cy="485175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работает  Колесо фортуны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в матрице есть связка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1-4-7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это создает замкнутый цикл: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Человек придумывает идею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 быстро превращает её в конкретную цель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Вселенная дает энергию на мгновенную реализацию этой цели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с полной линией 1-4-7 часто кажутся окружающим «баловнями судьбы». Им легче даются начинания, а нужные люди и возможности приходят как бы «сами собой».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делать, если линии нет?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вашей матрице не хватает одной или двух цифр из этой комбинации, Колесо Фортуны находится в «спящем» состоянии. Его можно и нужно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нарабатывать через действия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1: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Учитесь проявлять инициативу, не бойтесь быть первым.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4: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Начните прописывать цели на бумаге, соблюдайте дисциплину и будьте честны.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7: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Занимайтесь йогой, соблюдайте режим (подъем до 6 утра) и доверяйте своей интуиции.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1491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B82C7-84DC-4F2A-AC62-81CBD340B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Линия Души и Коммуникаций (2-5-8)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A42F1A-9DD4-4CF8-A70E-03A75B449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горизонтальная линия отвечает за эмоциональный интеллект, умение выстраивать отношения и масштабировать результат через других людей.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(Понимание/Энергия):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слушать, слышать и чувствовать собеседника. Это дипломатия и желание договориться.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(Логика/Масштаб):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выстраивать логические связи, масштабировать бизнес и эффективно коммуницировать.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 (Результат/Контроль):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Умение доводить дела до материального плода и контролировать процессы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8044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BEB97F-C838-42F7-BD3C-B2D0D043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9C38ED-348B-4E46-827D-2591DF9ED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7161"/>
            <a:ext cx="8596668" cy="467420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Линии 2-5-8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с заполненной линией 2-5-8 — это прирожденные психологи и бизнесмены. Они умеют «считывать» людей (2), предлагать им логичное решение (5) и получать от этого выгоду или результат (8). Это линия «золотой середины» и социального баланса.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делать, если линий нет?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вашей матрице не хватает цифр из этих комбинаций, соответствующие энергии находятся в «спящем» состоянии. Их можно нарабатывать через осознанные действия: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2: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Развивайте эмпатию, пейте больше воды, учитесь слушать.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5: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Изучайте ораторское мастерство, анализируйте логику своих действий.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8: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Берите на себя ответственность за результат, занимайтесь планированием.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4808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B72A2-FF1D-4F98-90D3-0062160AC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Линия Материального Достатка и Опыта </a:t>
            </a:r>
            <a:br>
              <a:rPr lang="ru-RU" sz="3600" b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(3-6-9)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E5CD25-6734-4590-A95F-E57DC9BEA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Третья горизонтальная линия отвечает за способность накапливать ресурсы, завершать дела и превращать опыт в материальные блага.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(Анализ/Система):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Способность структурировать знания, считать деньги и создавать работающие системы.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(Комфорт/Мастерство):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получать удовольствие, создавать качественный продукт и привлекать инвестиции через состояние радости.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(Действие/Финал):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Энергия завершения. Умение доводить любой проект до победного конца и служить людям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0578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0D818-6707-47EA-A7F5-EB7EA159D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27DB0B-80D7-425B-A4F5-CC494F48F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32155"/>
            <a:ext cx="8596668" cy="510920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Линии 3-6-9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Эту линию часто называют «Линией Богатства». Она показывает, насколько человек заземлен. Комбинация системности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любви к комфорту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решительности в действиях (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позволяет не просто зарабатывать, а удерживать и приумножать капитал.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делать, если линий нет?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вашей матрице не хватает цифр из этих комбинаций, соответствующие энергии находятся в «спящем» состоянии. Их можно нарабатывать через осознанные действия: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Линии Материального Достатка (3-6-9):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3: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Ведите учет финансов, раскладывайте вещи по местам.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6: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Окружайте себя красотой, учитесь отдыхать без чувства вины.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 9: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Тренируйтесь завершать даже самые мелкие дела до конца.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8878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6EEC9-EF1C-4AF0-9380-9794BE49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EBCA10-7AE8-4245-AB76-59F555E29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7161"/>
            <a:ext cx="8596668" cy="467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Комбинация 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1-4-7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дает скорость реализации и удачу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Комбинация 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2-5-8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глубину отношений и масштабность достижений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Комбинация </a:t>
            </a:r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3-6-9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материальную стабильность и завершенность. 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Вместе они создают фундамент для гармоничной и успешной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7385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2940E-AC4B-41B2-8134-6F66F79F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39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Наработка Единиц </a:t>
            </a:r>
            <a:b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(Характер, Инициатива)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AE8D5-6FDD-4FF9-A12C-9CAF59FC7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7778"/>
            <a:ext cx="8596668" cy="465189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1 отвечает за Эго, личностную волю, идеи и лидерство. Это «двигатель», который заставляет человека заявлять о себе и брать ответственность.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«1», человеку сложно проявлять волю и заявлять о себе.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Начинайте утро с постановки 3-х мелких целей и обязательно выполняйте их.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Тренируйтесь высказывать свое мнение первым на собраниях.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Спорт: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Командные виды спорта, где нужно брать на себя роль лидера.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«1» слишком много, она начинает «подгорать», что приводит к следующим проблемам: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Диктаторство и гордыня: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Убежденность, что «есть только мое мнение и неправильное».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Давление на окружающих: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можете неосознанно подавлять волю близких или коллег своей мощной энергетикой.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«Много мыслей — мало действий»: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единиц много, а других цифр (например, 2 или 9) мало, человек может бесконечно генерировать идеи, но так и не приступить к их реализации.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Эгоцентризм: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Сложность в том, чтобы услышать другого человека и встать на его место.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168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46D3A-E8E2-45CE-B0A4-FED2A08AA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Молчаливое поколение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453B3-6D5A-4BD3-A0E6-0135A60C6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примерно с 1925 по 1944 год. Выросли в годы Великой депрессии и Второй мировой войны, когда детство было наполнено лишениями, строгой дисциплиной и сильным чувством коллективной ответственности.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Ценят стабильность, дисциплину, порядок и работу на благо семьи и общества.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многих приоритетом было не личное самовыражение, а соблюдение норм и поддержание общего порядка.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Даже в зрелости оставались осторожными в тратах и следовали принципу «бережливость — залог безопасности».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4565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F99B2-363A-44F5-9D18-1104BE062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Наработка Двоек (Энергия, Понимание)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962B71-E19C-4148-AA14-D5B1E5BDB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0225"/>
            <a:ext cx="8596668" cy="478506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2 символизирует энергию тела, дипломатию и умение взаимодействовать с другими людьми на глубоком уровне.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«2», быстро наступает утомляемость, сложно чувствовать других.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Пейте больше чистой воды (вода — проводник энергии Луны). Больше ходите пешком (минимум 10 000 шагов).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Учитесь слушать собеседника, не перебивая (развитие эмпатии).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Дыхательные упражнения (пранаяма).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«2» слишком много, она может стать неуправляемой и привести к проблемам: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Сомнения и двойственность: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Вам крайне сложно сделать выбор. Вы видите ситуацию с двух сторон одновременно, что часто приводит к состоянию «зависания».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Эмоциональные качели: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Избыток энергии может выплескиваться в виде резких перепадов настроения — от тотального спокойствия до сильного гнева или слез.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Манипуляции: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так хорошо чувствуете слабые места других, что можете неосознанно использовать это для достижения своих целей.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Вампиризм или донорство: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Либо вы отдаете всю энергию другим и истощаетесь, либо начинаете «тянуть» эмоции из близких, провоцируя их на конфликты.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13247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479F67-45B1-44F8-BED3-52D4054E3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Наработка Троек (Анализ, Системность)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2C201B-1EC6-4624-8856-9902AF7BA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9204"/>
            <a:ext cx="8596668" cy="498924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3 — это энергия знаний, анализа, фундаментальности и хозяйственности. Отвечает за логику «выгодно/невыгодно» и порядок.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«3», сложно структурировать знания и доводить дела до логического завершения.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Начните изучать любую точную науку или иностранный язык систематически.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Планируйте бюджет и ведите списки дел. Порядок на рабочем столе — порядок в голове.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Чтение инструкций перед использованием техники (да, это работает!).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«3» слишком много, она превращается в тяжелый груз, который мешает двигаться вперед: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Гордыня от знаний: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Убежденность, что вы умнее всех. Это проявляется в желании постоянно поправлять других и давать непрошеные советы.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Категоричность: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Разделение мира на «черное» и «белое», на «знающих» и «невежд». Отсутствие гибкости в мышлении.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«Горе от ума»: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так долго анализируете ситуацию, просчитывая все риски по инструкции, что упускаете момент для реального действия.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Занудство: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Склонность к излишней детализации там, где нужен быстрый ответ.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Страх ошибки: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Из-за стремления к идеальной системе вы боитесь сделать шаг, если не уверены в результате на 100%.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69096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3C95BE-D7F5-453A-95EB-065471F02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Наработка Четверок (Цели, Креатив)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482C26-878C-4885-8EA9-6538BF49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3491"/>
            <a:ext cx="8596668" cy="481169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4 отвечает за постановку целей, честность перед собой и трансформацию реальности через креатив.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«4», может не хватать дисциплины и «чутья» на честность.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Занимайтесь йогой или растяжкой (работа с границами тела).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Всегда ставьте дедлайны для своих задач. Учитесь говорить правду, даже если это неудобно.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«4» слишком много, она может превратить жизнь в бесконечную борьбу за идеальный порядок: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Неудовлетворенность: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Из-за слишком высокой планки честности и целей вам кажется, что мир несовершенен, а люди вокруг — недостаточно старательны.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Жесткость и контроль: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Стремление загнать всех окружающих в свои рамки «правильного» поведения. Это может приводить к конфликтам в семье и на работе.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Трудоголизм: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не умеете отдыхать. Вам кажется, что остановка — это деградация. Это ведет к быстрому выгоранию.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Агрессия на несправедливость: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можете тратить слишком много сил на борьбу с ветряными мельницами, пытаясь доказать правду там, где её не хотят слышать.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Отсутствие гибкости: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план ломается, для человека с избытком «4» это может стать личной трагедией.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9947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20662-126B-4ED8-923D-370387EFB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Наработка Пятерок (Логика, Коммуникация)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162BF4-4FB5-41F4-80CB-B30DF00F1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3693"/>
            <a:ext cx="8596668" cy="504251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5 — это логика бизнеса, масштабирование, удача в общении и умение связывать людей друг с другом.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«5», сложно масштабировать проекты и находить общий язык с разными людьми.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Посещайте курсы ораторского мастерства или нетворкинги.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Анализируйте причинно-следственные связи своих поступков.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Бизнес: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Пробуйте что-то продать или договориться о скидке — это тренирует «меркурианскую» логику.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«5» слишком много, высокая скорость ума может обернуться против самого человека: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Постоянная суета: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Хаос в мыслях и действиях. Вы хватаетесь за всё сразу, из-за чего многие проекты остаются незавершенными.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Излишняя критичность: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Из-за своей сверхбыстрой логики вы видите чужую «медлительность» как глупость, что порождает высокомерие и язвительность.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Эмоциональная холодность: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Пятерки часто заменяют чувства логикой. Вы пытаетесь «просчитать» любовь или дружбу, вместо того чтобы их проживать.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Склонность к авантюрам: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Желание получить быстрый результат может толкнуть на неоправданный риск или участие в сомнительных схемах.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Нервное истощение: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Ваш мозг работает на высоких оборотах 24/7, что часто приводит к бессоннице и тревожным состояниям.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1006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D195B-A3CF-4DB7-B111-099559B9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Наработка Шестерок (Творчество, Мудрость)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9735C0-9467-47FB-A0A3-738535004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8183"/>
            <a:ext cx="8596668" cy="509578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6 символизирует комфорт, мудрость через расслабление, творчество и мастерство «золотых рук».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«6», человеку сложно расслабляться и получать удовольствие.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Создавайте уют дома своими руками. Занимайтесь любым видом искусства (рисование, танцы).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Учитесь тактильному контакту (объятия, массаж).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Позволяйте себе качественный отдых и сон на хорошем белье.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«6» слишком много, стремление к комфорту может стать тормозом для развития: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Чрезмерный гедонизм и лень: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всё слишком комфортно, вы можете годами не двигаться с места. Риск превратиться в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обломова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который только мечтает, но ничего не делает.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Зависимость от материального: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Страх потерять комфорт или статус может заставить вас держаться за нелюбимую работу или изжившие себя отношения.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Манипуляции обаянием: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Использование своей привлекательности или «слабости» для того, чтобы другие решали ваши проблемы.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Зацикленность на внешнем: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Оценка людей по одежке, марке машины или уровню достатка, игнорируя духовные качества.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Обидчивость: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окружающие не ценят ваш вклад в уют или не создают его для вас, это может вызывать глубокие внутренние обиды.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4913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1E17A6-BF6D-4A0E-BF9A-EEFD660A3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Наработка Семерок </a:t>
            </a:r>
            <a:b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(Интуиция, Дисциплина ума)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C57A66-D10B-4EF0-9202-EED308F7A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6805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7 отвечает за быструю реализацию идей, гениальность и трансформацию через йогу или кризисные ситуации.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«7», идеи могут «витать в облаках», не реализуясь в жизни.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Занятия Кундалини-йогой или любыми энергетическими практиками.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Учитесь доверять первому импульсу. Быстро переходите от идеи к первому шагу реализации.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Дисциплина: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Ранние подъемы (до 6 утра).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«7» слишком много, а дисциплина отсутствует, она начинает разрушать жизнь: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Хаос и непредсказуемость: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Жизнь превращается в «американские горки». Сегодня вы на вершине, завтра — в глубоком кризисе. Это происходит, когда ум не дисциплинирован.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Гнев и разрушительное слово: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можете «сглазить» сами себя или другого человека. Ваше неосторожное слово, сказанное в гневе, обладает огромной разрушительной силой.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Уход в иллюзии: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Избыток Кету может толкать к зависимостям, фанатизму или уходу от реальности в мир фантазий, если материальный мир кажется слишком скучным.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Страхи и паранойя: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Поскольку мысли материальны, ваши страхи могут воплощаться так же быстро, как и желания. Важно контролировать «информационный мусор» в голове.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Склонность к экстриму: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Постоянный поиск острых ощущений, чтобы почувствовать вкус жизни, что может привести к неоправданному риску.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1956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FE256-6132-4912-BAB4-8D520980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Наработка Восьмерок (Результат, Долг)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21565-5D63-41D9-AC12-673FFE81B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1146"/>
            <a:ext cx="8596668" cy="474955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8 — это карма, результат, материальный успех и глубокое чувство ответственности перед другими.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«8», человеку сложно контролировать процессы и брать большую ответственность.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Занимайтесь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волонтерством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бескорыстной помощью.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Тренируйте терпение. Берите на себя долгосрочные обязательства.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Философия: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Изучайте законы кармы (причин и следствий).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«8» слишком много, она может стать «тяжелой» и начать давить на самого человека и его окружение: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Тотальный контроль: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пытаетесь контролировать всё и вся. Это порождает недоверие к людям и желание делать всё самому, чтобы «было правильно».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Гипер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-ответственность: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берете на себя чужие задачи и проблемы, превращаясь в «атланта», который тащит на себе непосильный груз. Это прямой путь к грыжам, болям в спине и эмоциональному выгоранию.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Сухость и догматизм: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Излишняя серьезность мешает вам радоваться жизни. Вы можете стать холодным и требовательным критиком, для которого чувства вторичны по сравнению с результатом.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Страх ошибки: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Из-за высокой планки ответственности вы можете долго не начинать важное дело, боясь не оправдать собственных ожиданий.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Ощущение тяжести бытия: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Кажется, что жизнь — это бесконечная череда долга и обязательств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51639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CEBEB-F599-43C1-BFFD-69EC572EA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Наработка Девяток </a:t>
            </a:r>
            <a:b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(Действие, Служение)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F6159D-2A58-4B8D-97F2-0073E35D0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458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Расшифровка: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 9 символизирует стремление к победе, эмоциональный интеллект, помощь людям и доведение дел до финала.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нет «9», не хватает динамики и стремления к победе.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Занимайтесь активным спортом (бег, бокс, интенсивные тренировки).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Привычка: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Всегда доводите начатое до конца, даже если пропал интерес.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Эмоции: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Учитесь благодарить людей за любую мелочь.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энергии «9» слишком много, она превращается в разрушительный огонь: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Вспыльчивость и агрессия: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Марсианская энергия при отсутствии реализации копится внутри и взрывается по пустякам. Вы можете быть очень резкими и ранить близких словом.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«Причинение добра»: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Гиперопека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навязывание помощи тем, кто об этом не просил. Вы часто пытаетесь спасти людей против их воли, что приводит к конфликтам.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Трудоголизм и выгорание: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 не чувствуете усталости, пока не упадете. Девятка заставляет работать на износ, игнорируя сигналы тела.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Обидчивость из-за непризнания: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вы вложили много сил в помощь, а человек не оценил это должным образом, вы впадаете в глубокую обиду.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Драматизация: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Избыток эмоций заставляет раздувать масштаб проблем, превращая мелкую неудачу в трагедию мирового масштаба.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04236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5DC94-D5DF-4ECD-B081-52B84069E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BE21B5-9077-4196-BB00-80B279238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Главный секрет: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Энергия нарабатывается только через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Если вы просто «знаете», что у вас нет 3-ки, она не появится.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если вы начнете писать план дня (действие 3-ки), энергия начнет течь в эту ячейку.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4301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E5D3E-F383-4E7B-8F30-5901618B9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Психологический аспект</a:t>
            </a:r>
            <a:b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53CD0F-6F4C-4140-9439-1BAC212EB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Любые линии в матрице — это инструменты. Алексей Капустин подчеркивает, что они работают в полную силу только тогда, когда человек находится в «плюсе» по своему Числу Сознания.</a:t>
            </a:r>
            <a:endParaRPr lang="ru-RU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вы в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положительном эмоциональном состоянии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ваши линии вращаются, принося возможности и гармонию.</a:t>
            </a:r>
            <a:endParaRPr lang="ru-RU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вы в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негативе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энергии блокируются, превращая таланты в претензии к миру.</a:t>
            </a:r>
            <a:endParaRPr lang="ru-RU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9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44BF8-1BEB-4F2A-8284-C0295FB7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Беби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бумеры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61150B-1094-4E75-A5BE-FE6EA8D4C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в период с 1944 по 1967 год. Получили название благодаря резкому росту рождаемости после окончания Второй мировой войны.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Выросли в эпоху экономического роста, социальных перемен и развития технологий.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них характерны оптимизм, уверенность в завтрашнем дне и вера в социальные институты.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строили карьеры в корпоративных структурах, активно приобретали жильё, создавали семьи и имели несколько детей.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культуре бэби-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бумеров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важное место занимают личные достижения, продвижение по карьерной лестнице и улучшение материального положения.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0258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E2E93-D760-4938-B1D9-F8E889AD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МАТРИЦЫ СУДЬБЫ</a:t>
            </a:r>
            <a:br>
              <a: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396C25-B81D-4BAD-A0C0-D66D2B95B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12.09.1949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3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миссии 8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реализации 2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итога 4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26BFEA6-1A89-4398-A74D-3C1163422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062335"/>
              </p:ext>
            </p:extLst>
          </p:nvPr>
        </p:nvGraphicFramePr>
        <p:xfrm>
          <a:off x="2183906" y="3968318"/>
          <a:ext cx="4323425" cy="1757778"/>
        </p:xfrm>
        <a:graphic>
          <a:graphicData uri="http://schemas.openxmlformats.org/drawingml/2006/table">
            <a:tbl>
              <a:tblPr firstRow="1" firstCol="1" bandRow="1"/>
              <a:tblGrid>
                <a:gridCol w="1669877">
                  <a:extLst>
                    <a:ext uri="{9D8B030D-6E8A-4147-A177-3AD203B41FA5}">
                      <a16:colId xmlns:a16="http://schemas.microsoft.com/office/drawing/2014/main" val="4206507392"/>
                    </a:ext>
                  </a:extLst>
                </a:gridCol>
                <a:gridCol w="1674172">
                  <a:extLst>
                    <a:ext uri="{9D8B030D-6E8A-4147-A177-3AD203B41FA5}">
                      <a16:colId xmlns:a16="http://schemas.microsoft.com/office/drawing/2014/main" val="2092128536"/>
                    </a:ext>
                  </a:extLst>
                </a:gridCol>
                <a:gridCol w="979376">
                  <a:extLst>
                    <a:ext uri="{9D8B030D-6E8A-4147-A177-3AD203B41FA5}">
                      <a16:colId xmlns:a16="http://schemas.microsoft.com/office/drawing/2014/main" val="3531835801"/>
                    </a:ext>
                  </a:extLst>
                </a:gridCol>
              </a:tblGrid>
              <a:tr h="585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986951"/>
                  </a:ext>
                </a:extLst>
              </a:tr>
              <a:tr h="585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079405"/>
                  </a:ext>
                </a:extLst>
              </a:tr>
              <a:tr h="585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710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2189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5B039-A017-4D08-BAC0-11850D12F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8E504C-7F5B-41F9-9037-28B5A49C87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091954"/>
            <a:ext cx="9436200" cy="4950072"/>
          </a:xfrm>
        </p:spPr>
      </p:pic>
    </p:spTree>
    <p:extLst>
      <p:ext uri="{BB962C8B-B14F-4D97-AF65-F5344CB8AC3E}">
        <p14:creationId xmlns:p14="http://schemas.microsoft.com/office/powerpoint/2010/main" val="3865235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7C2EF-DAAB-49C8-91B2-937CC44E4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1E23B-CEC0-4784-BBE3-222DD8B61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приблизительно с 1967 по 1984 годы. Воспитывались в эпоху изменений, их мировоззрение формировали войны, революции, финансовые кризисы, новые технологические идеи, культурные тенденции.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Самостоятельность и независимость, не боятся трудностей.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Критическое и скептическое мышление, доверяют только себе.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 между личной жизнью и работой, стремятся строить трудовую деятельность так, чтобы не обделить вниманием родных.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Материальные и духовные ценности, поддерживают идеи крепкой семьи, верности и доверия, но открыты к экспериментам, например, в распределении семейных ролей.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62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719C5-4441-4F62-8A33-C2B9C56F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Миллениалы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C6669-4F25-4C26-B6DD-1B900240F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в период с 1984 по 1996 год. Это поколение, встретившее новое тысячелетие в молодом возрасте.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Саморазвитие важнее карьерного статуса, а комфортный процесс приоритетнее сухого результата.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Ценят цифровую свободу, мобильность и шеринг-экономику (предпочитают аренду владению).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Оптимистичны, терпимы к разнообразию и верят в «теорию малых дел» — локальное благоустройство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волонтёрство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спешат с трудоустройством, поскольку их главная цель — саморазвитие, а работа должна приносить удовольствие.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51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D9983-0FB1-4410-BF39-AD5C79B5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Поколение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Зумеры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(1997–2011)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28A71E-DF28-4AFC-8DCD-8E8D25C6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8083"/>
            <a:ext cx="8596668" cy="4523280"/>
          </a:xfrm>
        </p:spPr>
        <p:txBody>
          <a:bodyPr>
            <a:normAutofit fontScale="62500" lnSpcReduction="20000"/>
          </a:bodyPr>
          <a:lstStyle/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цифровое поколение, для которого интернет — важная часть жизни.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выросли в мире, который пережил финансовый кризис, озабочен международным терроризмом и безопасностью. На них повлияли последствия COVID-19 и сложная экологическая ситуация.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 люди близки друг с другом благодаря телефонам, экранам и планшетам. Легко принимают разницу людей и взглядов, заботятся о планете. Несмотря на молодой возраст, политически осведомлены и открыто выражают точку зрения.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поколения Z: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Клиповое мышление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утомляемость от монолога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Высокая цифровая грамотность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Чувствительность к несправедливости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Важность личного смысла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125"/>
              </a:spcAft>
            </a:pPr>
            <a:r>
              <a:rPr lang="ru-RU" sz="1800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4078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5634</Words>
  <Application>Microsoft Office PowerPoint</Application>
  <PresentationFormat>Широкоэкранный</PresentationFormat>
  <Paragraphs>414</Paragraphs>
  <Slides>61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9" baseType="lpstr">
      <vt:lpstr>Arial</vt:lpstr>
      <vt:lpstr>Calibri</vt:lpstr>
      <vt:lpstr>Segoe UI Emoji</vt:lpstr>
      <vt:lpstr>Symbol</vt:lpstr>
      <vt:lpstr>Times New Roman</vt:lpstr>
      <vt:lpstr>Trebuchet MS</vt:lpstr>
      <vt:lpstr>Wingdings 3</vt:lpstr>
      <vt:lpstr>Аспект</vt:lpstr>
      <vt:lpstr> Разность поколений детей: как понимать современных учеников и использовать нумерологию как инструмент саморефлексии </vt:lpstr>
      <vt:lpstr>Цель: </vt:lpstr>
      <vt:lpstr>Главная мысль </vt:lpstr>
      <vt:lpstr>Презентация PowerPoint</vt:lpstr>
      <vt:lpstr>Молчаливое поколение  </vt:lpstr>
      <vt:lpstr>Беби-бумеры  </vt:lpstr>
      <vt:lpstr>Поколение X  </vt:lpstr>
      <vt:lpstr>Поколение Миллениалы </vt:lpstr>
      <vt:lpstr>Поколение Зумеры (1997–2011) </vt:lpstr>
      <vt:lpstr>Поколение Альфа (с 2011-2012  года) </vt:lpstr>
      <vt:lpstr>Конфликт поколений: учитель- ученик</vt:lpstr>
      <vt:lpstr>Особенности, которые вызывают конфликты: </vt:lpstr>
      <vt:lpstr>Возможные причины: </vt:lpstr>
      <vt:lpstr>Конфликт: где он на самом деле?  </vt:lpstr>
      <vt:lpstr>     Практические инструменты снижения конфликтов  </vt:lpstr>
      <vt:lpstr>📌 Формула ответа без эскалации </vt:lpstr>
      <vt:lpstr>📌 Правило 3 шагов </vt:lpstr>
      <vt:lpstr>📌 Смена роли </vt:lpstr>
      <vt:lpstr>Как адаптировать урок под новое поколение </vt:lpstr>
      <vt:lpstr>Нумерология как инструмент понимания</vt:lpstr>
      <vt:lpstr>Число сознания ( день рождения)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Число миссии ( день+месяц+год) </vt:lpstr>
      <vt:lpstr>Презентация PowerPoint</vt:lpstr>
      <vt:lpstr>Презентация PowerPoint</vt:lpstr>
      <vt:lpstr>Презентация PowerPoint</vt:lpstr>
      <vt:lpstr>Презентация PowerPoint</vt:lpstr>
      <vt:lpstr>Число реализации (сознание+миссия) </vt:lpstr>
      <vt:lpstr>Презентация PowerPoint</vt:lpstr>
      <vt:lpstr>Итог жизни (сознание+миссия+реализация) </vt:lpstr>
      <vt:lpstr>Презентация PowerPoint</vt:lpstr>
      <vt:lpstr>Матрица судьбы </vt:lpstr>
      <vt:lpstr>Презентация PowerPoint</vt:lpstr>
      <vt:lpstr>Линии Удачи. Колесо фортуны  (1-4-7) </vt:lpstr>
      <vt:lpstr>Презентация PowerPoint</vt:lpstr>
      <vt:lpstr>Линия Души и Коммуникаций (2-5-8)</vt:lpstr>
      <vt:lpstr>Презентация PowerPoint</vt:lpstr>
      <vt:lpstr>Линия Материального Достатка и Опыта  (3-6-9) </vt:lpstr>
      <vt:lpstr>Презентация PowerPoint</vt:lpstr>
      <vt:lpstr>Презентация PowerPoint</vt:lpstr>
      <vt:lpstr>Наработка Единиц  (Характер, Инициатива)</vt:lpstr>
      <vt:lpstr>Наработка Двоек (Энергия, Понимание)</vt:lpstr>
      <vt:lpstr>Наработка Троек (Анализ, Системность) </vt:lpstr>
      <vt:lpstr>Наработка Четверок (Цели, Креатив)</vt:lpstr>
      <vt:lpstr>Наработка Пятерок (Логика, Коммуникация) </vt:lpstr>
      <vt:lpstr>Наработка Шестерок (Творчество, Мудрость) </vt:lpstr>
      <vt:lpstr>Наработка Семерок  (Интуиция, Дисциплина ума) </vt:lpstr>
      <vt:lpstr>Наработка Восьмерок (Результат, Долг) </vt:lpstr>
      <vt:lpstr>Наработка Девяток  (Действие, Служение)</vt:lpstr>
      <vt:lpstr>Презентация PowerPoint</vt:lpstr>
      <vt:lpstr>Психологический аспект </vt:lpstr>
      <vt:lpstr>ПРИМЕР МАТРИЦЫ СУДЬБЫ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Разность поколений детей: как понимать современных учеников и использовать нумерологию как инструмент саморефлексии</dc:title>
  <dc:creator>Welcome</dc:creator>
  <cp:lastModifiedBy>Welcome</cp:lastModifiedBy>
  <cp:revision>7</cp:revision>
  <dcterms:created xsi:type="dcterms:W3CDTF">2026-03-04T12:24:42Z</dcterms:created>
  <dcterms:modified xsi:type="dcterms:W3CDTF">2026-03-10T07:43:15Z</dcterms:modified>
</cp:coreProperties>
</file>