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28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33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5099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214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766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333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365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5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4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31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91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8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43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7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80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53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CFD0E-455C-4045-B7D8-1C320F15982A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F0C0D8-3B32-4C3E-AA3C-51A2730C9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36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FBECCA-14D2-4D4F-861F-5B8D37A22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br>
              <a:rPr lang="ru-RU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Разность поколений детей: как понимать современных учеников и использовать нумерологию как инструмент </a:t>
            </a:r>
            <a:r>
              <a:rPr lang="ru-RU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саморефлексии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64CE687-2D9F-4D77-BEC7-CC6B1D4936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Семинар-тренинг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86884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9828A-C229-4711-A84E-A95126902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Поколение Альфа (с 2011-2012  года)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DB2F64-6032-4318-9D3D-E71803F18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8901"/>
            <a:ext cx="8596668" cy="429246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дети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миллениалов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в годы становления личности столкнулись с пандемией коронавируса (COVID-19). Им пришлось пережить закрытие школ, ограничение поездок и социальную дистанцию. Долгосрочные социальные последствия этого исторического события для детей и подростков все еще неопределенны.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 поколения альфа практичны и пытливы. Их трудно смутить, поразить или осчастливить. Отличаются повышенным чувством собственного достоинства, умеют отстоять свою позицию. С раннего возраста общаются с взрослыми на равных. Не знают, какой была жизнь без социальных сетей. Их техническая подкованность вызывает восхищение и надежду на то, что эти люди изменят будущее человечества.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Особенности поколения Альфа: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Полная цифровая среда с рождения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Быстрая переключаемость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Потребность в визуализации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Низкая устойчивость к скуке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Лучше воспринимают через игру и интерактив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55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F7D69-F29B-4857-94A8-999596300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Конфликт поколений: учитель- ученик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AF8A02-F3CD-4696-B1E9-12AF7A297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живут в мире мгновенной информации.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привыкают к диалогу, а не монологу.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Авторитет “по должности” для них слабее, чем авторитет личности.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очень чувствительны к несправедливости.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постоянно задают вопрос: “Зачем?”»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вот здесь начинается конфликт. Потому что раньше вопрос “зачем?” звучал как вызов. А сейчас — это потребность в смысле.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5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92732-2188-421C-A0B9-F0760FD37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Особенности, которые вызывают конфликты: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930021-A04F-4EFC-91C5-C4367FC5F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Быстрая смена внимания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Потребность в диалоге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Вопрос «Зачем?»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Высокая чувствительность к тону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Снижение авторитета «по должности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30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C5D42-BB2E-42D4-A1FF-B87A46164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причины: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B58E19-DD05-4465-A56D-6CDB49154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Разная скорость обработки информации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Разные ценности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Разный авторитет (раньше — должность, сейчас — личность)</a:t>
            </a:r>
            <a:endParaRPr lang="ru-RU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Цифровой разрыв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316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BBEC02-C98B-41B3-AB56-92D25663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Конфликт: где он на самом деле?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85A780-EA50-4B06-B91A-502C360FB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1: Учитель — структура, ребёнок — свобода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темпа.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2: Учитель — контроль, ребёнок — автономия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власти.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3: Учитель — логика, ребёнок — эмоция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чувствительности.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374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3F5D36-9981-40CF-9DF5-970CFFC67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819400"/>
          </a:xfrm>
        </p:spPr>
        <p:txBody>
          <a:bodyPr>
            <a:normAutofit fontScale="90000"/>
          </a:bodyPr>
          <a:lstStyle/>
          <a:p>
            <a:pPr algn="ctr"/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kern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Практические инструменты снижения конфликтов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0F08FE-3C05-48E6-AFD7-0656B07B7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776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810C0-076D-4011-A25D-8ED860868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Формула ответа без эскалации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E171CB-95D1-4818-A0DB-5AB9528CA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Вместо: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 спорь со мной!»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Говорим: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«Я вижу, тебе это кажется бессмысленным. Давай разберёмся, зачем это нужно».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0307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616CCB-749B-498A-BEDD-8C0F5E8E2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Правило 3 шагов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41466A-C7FF-4553-BC8C-977C9EA76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Признать эмоцию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Обозначить рамку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Дать выбор внутри рамки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вижу, что ты злишься. Задание всё равно нужно выполнить.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 можешь сделать его письменно или устно — выбирай.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Ребёнок чувствует уважение.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Рамка остаётся.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Конфликт не разгорается.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754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EA68E4-2E0A-4A50-BC91-92775E54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Смена роли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523C76-BE4E-41EA-8CD9-C47597072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Современный учитель:</a:t>
            </a:r>
            <a:br>
              <a:rPr lang="ru-RU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контролёр → а навигатор</a:t>
            </a:r>
            <a:endParaRPr lang="ru-R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474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E5AD8-50D5-4CAB-8200-9D6492543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адаптировать урок под новое поколение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42D2F1-16F5-475F-ADD2-97F299309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2571"/>
            <a:ext cx="8596668" cy="45587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Рекомендации: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10–15 минут — смена активности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Визуальные схемы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Элементы геймификации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Мини-обратная связь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Чёткая структура + вариативность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Инструменты: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Интерактивные платформы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 в парах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Проектные задания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Выбор формата ответа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438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E596E-4B82-45C2-82C7-91ECB586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br>
              <a:rPr lang="ru-RU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B53038-3850-43F1-A948-9877C4869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Помочь учителям лучше понимать особенности разных поколений школьников и показать, как элементы нумерологии можно использовать как вспомогательный инструмент для самоанализа и выстраивания коммуникации (не как научный метод диагностики, а как метафорический инструмент).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433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FDF9F5-1B27-47C3-907D-E7F5196E4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Нумерология как инструмент понимания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E71975-9427-496F-A492-A1BE0F779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Нумерология не является научной психологией. </a:t>
            </a:r>
          </a:p>
          <a:p>
            <a:pPr marL="0" indent="0" algn="ctr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 используется как метафорическая модель для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саморефлексии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расширения взгляда на индивидуальные различия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379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8FF489-0254-43A2-88A5-8C9F23286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657F86-2F27-4DB8-B8CD-D4BD44D6F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25119"/>
            <a:ext cx="8596668" cy="4816244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сознания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день рождения)- то, что мы хотим и желаем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миссии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день+месяц+год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)- то, чему нужно научиться, наши действия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 реализации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сознание+миссия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)- то, через что нужно себя реализовать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 жизни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сознание+миссия+реализация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)- то, к чему должен прийти человек в конце своей жизни,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то,что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окружает нас в течение всей жизни (сфера)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7723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BBC80-F5E3-438A-A63A-CDD7C7EA8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B3B192-5596-4E84-8399-C5D2CDF68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16747"/>
            <a:ext cx="8596668" cy="522461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)</a:t>
            </a:r>
          </a:p>
          <a:p>
            <a:r>
              <a:rPr lang="ru-RU" dirty="0"/>
              <a:t>1 (1, 10, 19, 28)	Солнце	Стратег. Рожден для власти и управления. Инициатива, эгоцентризм, желание, чтобы всё было по их.</a:t>
            </a:r>
          </a:p>
          <a:p>
            <a:r>
              <a:rPr lang="ru-RU" dirty="0"/>
              <a:t>2 (2, 11, 20, 29)	Луна	Дипломат. Понимание, сомнения, копание в деталях. Исполнительность, но сложность в принятии решений.</a:t>
            </a:r>
          </a:p>
          <a:p>
            <a:r>
              <a:rPr lang="ru-RU" dirty="0"/>
              <a:t>3 (3, 12, 21, 30)	Юпитер	Аналитик/Учитель. Знания, системность, наставничество. Умеют давать советы, любят, когда всё «правильно».</a:t>
            </a:r>
          </a:p>
          <a:p>
            <a:r>
              <a:rPr lang="ru-RU" dirty="0"/>
              <a:t>4 (4, 13, 22, 31)	</a:t>
            </a:r>
            <a:r>
              <a:rPr lang="ru-RU" dirty="0" err="1"/>
              <a:t>Раху</a:t>
            </a:r>
            <a:r>
              <a:rPr lang="ru-RU" dirty="0"/>
              <a:t>	  Новатор/Реформатор. Креативность, постановка целей, борьба за честность. Часто чувствуют неудовлетворенность.</a:t>
            </a:r>
          </a:p>
          <a:p>
            <a:r>
              <a:rPr lang="ru-RU" dirty="0"/>
              <a:t>5 (5, 14, 23)	Меркурий	Коммуникатор. Бизнес, логика, удача. Самое «правильное» число для материального мира. Очень быстро мыслят.</a:t>
            </a:r>
          </a:p>
          <a:p>
            <a:r>
              <a:rPr lang="ru-RU" dirty="0"/>
              <a:t>6 (6, 15, 24)	Венера	Любимчик Бога. Успех через комфорт и любовь. Мудрость, творчество, умение наслаждаться жизнью.</a:t>
            </a:r>
          </a:p>
          <a:p>
            <a:r>
              <a:rPr lang="ru-RU" dirty="0"/>
              <a:t>7 (7, 16, 25)	Кету  	Кризис-менеджер. Гениальность, быстрая реализация идей. Трансформация через кризис. Нет «фильтра» в голове.</a:t>
            </a:r>
          </a:p>
          <a:p>
            <a:r>
              <a:rPr lang="ru-RU" dirty="0"/>
              <a:t>8 (8, 17, 26)	Сатурн	Число результата. Труд, дисциплина, контроль. Видят конечный итог. Справедливость и карма.</a:t>
            </a:r>
          </a:p>
          <a:p>
            <a:r>
              <a:rPr lang="ru-RU" dirty="0"/>
              <a:t>9 (9, 18, 27)	Марс	Победитель. Динамика, ярость, помощь другим. Эмоциональные лидеры, которым важно побеждать.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4168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3C0FC2-DD01-41D2-A964-CC441ACD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Матрица судьбы(</a:t>
            </a:r>
            <a:r>
              <a:rPr lang="ru-RU" sz="36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дата+месяц+год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86C46E5C-72D4-4CEA-A763-FCF9CAB91C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099969"/>
              </p:ext>
            </p:extLst>
          </p:nvPr>
        </p:nvGraphicFramePr>
        <p:xfrm>
          <a:off x="1189608" y="2139517"/>
          <a:ext cx="7821227" cy="3870665"/>
        </p:xfrm>
        <a:graphic>
          <a:graphicData uri="http://schemas.openxmlformats.org/drawingml/2006/table">
            <a:tbl>
              <a:tblPr firstRow="1" firstCol="1" bandRow="1"/>
              <a:tblGrid>
                <a:gridCol w="2343166">
                  <a:extLst>
                    <a:ext uri="{9D8B030D-6E8A-4147-A177-3AD203B41FA5}">
                      <a16:colId xmlns:a16="http://schemas.microsoft.com/office/drawing/2014/main" val="2567625929"/>
                    </a:ext>
                  </a:extLst>
                </a:gridCol>
                <a:gridCol w="2660078">
                  <a:extLst>
                    <a:ext uri="{9D8B030D-6E8A-4147-A177-3AD203B41FA5}">
                      <a16:colId xmlns:a16="http://schemas.microsoft.com/office/drawing/2014/main" val="1434472104"/>
                    </a:ext>
                  </a:extLst>
                </a:gridCol>
                <a:gridCol w="2817983">
                  <a:extLst>
                    <a:ext uri="{9D8B030D-6E8A-4147-A177-3AD203B41FA5}">
                      <a16:colId xmlns:a16="http://schemas.microsoft.com/office/drawing/2014/main" val="198271544"/>
                    </a:ext>
                  </a:extLst>
                </a:gridCol>
              </a:tblGrid>
              <a:tr h="1133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наставничество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433455"/>
                  </a:ext>
                </a:extLst>
              </a:tr>
              <a:tr h="1603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коммуникация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понимание процесса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4409271"/>
                  </a:ext>
                </a:extLst>
              </a:tr>
              <a:tr h="1133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лидерство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7651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9804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C0B4D2-DC8C-4F53-A616-5E95B7C97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0EF813-1D7B-44BE-BA04-BCEA0F252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8283"/>
            <a:ext cx="8596668" cy="495374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Линия Души (1-4-7): Если эта вертикаль заполнена, у человека огромный творческий и духовный потенциал.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Линия Разума (3-6-9): Отвечает за интеллект и память. Позволяет глубоко обучаться и передавать знания.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Линия Благополучия (2-5-8): Называется «золотым сечением». Дает человеку способность гармонично существовать в материальном мире и достигать процветания.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1512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5D393F-6F4A-44E7-A75B-E04301532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1740"/>
            <a:ext cx="8596668" cy="67470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Трактовка чисел в матрице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BF07EEC-AE67-4A11-882D-2466277DB7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377320"/>
              </p:ext>
            </p:extLst>
          </p:nvPr>
        </p:nvGraphicFramePr>
        <p:xfrm>
          <a:off x="585927" y="1207363"/>
          <a:ext cx="9268287" cy="5530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7461">
                  <a:extLst>
                    <a:ext uri="{9D8B030D-6E8A-4147-A177-3AD203B41FA5}">
                      <a16:colId xmlns:a16="http://schemas.microsoft.com/office/drawing/2014/main" val="1609123407"/>
                    </a:ext>
                  </a:extLst>
                </a:gridCol>
                <a:gridCol w="1386616">
                  <a:extLst>
                    <a:ext uri="{9D8B030D-6E8A-4147-A177-3AD203B41FA5}">
                      <a16:colId xmlns:a16="http://schemas.microsoft.com/office/drawing/2014/main" val="3488325016"/>
                    </a:ext>
                  </a:extLst>
                </a:gridCol>
                <a:gridCol w="7214210">
                  <a:extLst>
                    <a:ext uri="{9D8B030D-6E8A-4147-A177-3AD203B41FA5}">
                      <a16:colId xmlns:a16="http://schemas.microsoft.com/office/drawing/2014/main" val="2779640980"/>
                    </a:ext>
                  </a:extLst>
                </a:gridCol>
              </a:tblGrid>
              <a:tr h="1898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Число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За что отвечает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Краткое описание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2043473744"/>
                  </a:ext>
                </a:extLst>
              </a:tr>
              <a:tr h="2921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Характер и воля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Количество «1» определяет лидерство. Одна единица — эгоцентризм, две — «золотой» характер, три — переменчивость, четыре и более — сильное давление.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4195751457"/>
                  </a:ext>
                </a:extLst>
              </a:tr>
              <a:tr h="66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Энергия и действие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 dirty="0">
                          <a:effectLst/>
                        </a:rPr>
                        <a:t>Ресурс для физических дел. «2» — это топливо. Если их нет, человек быстро устает, если их много (222) — может быть экстрасенсорная энергия.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 dirty="0">
                          <a:effectLst/>
                        </a:rPr>
                        <a:t>Наличие физических сил для реализации идей. «Двойка» — это умение понимать других и выстраивать отношения.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3157259579"/>
                  </a:ext>
                </a:extLst>
              </a:tr>
              <a:tr h="66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Интерес и наука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Тяга к знаниям и технике. Это «хозяйственность» и приземленность. Без троек человек больше гуманитарий и мечтатель.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Фундаментальные знания, умение анализировать и докапываться до сути. Это база для логики.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2016214936"/>
                  </a:ext>
                </a:extLst>
              </a:tr>
              <a:tr h="66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Здоровье и тело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Физическое состояние и дисциплина. Четверки дают выносливость и умение соблюдать правила общества.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Умение ставить цели и «нестандартно» мыслить. Это также энергия трансформации и честности.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933782882"/>
                  </a:ext>
                </a:extLst>
              </a:tr>
              <a:tr h="690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Интуиция и логика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Способность планировать и предвидеть ситуацию.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«5» — это центр матрицы, связь с миром. Много пятерок — дар провидца.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Логика, бизнес, речь, удача. Пятерка связывает все остальные числа между собой.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4254003740"/>
                  </a:ext>
                </a:extLst>
              </a:tr>
              <a:tr h="521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Мастерство и труд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Склонность к физическому труду и заземление. «66» может указывать на «золотые руки», но также и на склонность к манипуляциям.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Мудрость, умение создавать комфорт, мастерство. Энергия, притягивающая успех.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3292750017"/>
                  </a:ext>
                </a:extLst>
              </a:tr>
              <a:tr h="521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Удача и защита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«Знак ангела». Семерки показывают, насколько природа оберегает человека и дает ему везение в делах.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Связь с тонким миром. Семерка дает быструю реализацию идей, но часто через кризисы.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1115472167"/>
                  </a:ext>
                </a:extLst>
              </a:tr>
              <a:tr h="66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Долг и терпение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Чувство ответственности перед близкими и государством. Восьмерка — это число доброты и глубокого понимания кармы.</a:t>
                      </a:r>
                      <a:endParaRPr lang="ru-RU" sz="8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Число результата, дисциплины и кармы. Умение доводить дела до конца и нести ответственность.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4023662391"/>
                  </a:ext>
                </a:extLst>
              </a:tr>
              <a:tr h="66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effectLst/>
                        </a:rPr>
                        <a:t>Память и ум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 dirty="0">
                          <a:effectLst/>
                        </a:rPr>
                        <a:t>Интеллектуальный потенциал. Чем больше девяток, тем быстрее человек обрабатывает информацию, но тем выше риск гордыни.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 dirty="0">
                          <a:effectLst/>
                        </a:rPr>
                        <a:t>Эмоциональный интеллект и стремление к победе. Девятка заставляет человека «бежать» и достигать цели.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1" marR="6611" marT="6611" marB="6611" anchor="ctr"/>
                </a:tc>
                <a:extLst>
                  <a:ext uri="{0D108BD9-81ED-4DB2-BD59-A6C34878D82A}">
                    <a16:rowId xmlns:a16="http://schemas.microsoft.com/office/drawing/2014/main" val="543863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0162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37645-3CFA-4CC1-ACFD-5005F244C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09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ИТОГ жизни</a:t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5EEC64-739F-4AC6-93F5-D0CC39D82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40529"/>
            <a:ext cx="8596668" cy="4971494"/>
          </a:xfrm>
        </p:spPr>
        <p:txBody>
          <a:bodyPr>
            <a:normAutofit fontScale="77500" lnSpcReduction="20000"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1: «Власть и Одиночество»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руководство и авторитаризм. Человек стремится всё делать сам.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либо создание огромной империи и признание, либо полная изоляция из-за нежелания слушать других.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2: «Психология и Отношения»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дипломатию, сомнения и анализ. Человек постоянно ищет баланс.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миротворчество, создание крепких связей, глубокое понимание человеческой души.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3: «Анализ и Справедливость»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холодный расчет, инструкции и передачу знаний.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человек становится «гуру» или системным управленцем. Если живет в негативе — становится занудным критиком.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4: «Передача знаний и Мистика»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креатив и разрушение старых шаблонов.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общественное признание, влияние на массы, внедрение инноваций, которые меняют мир.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5: «Бизнес и Коммуникация»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логику и выгоду (в хорошем смысле).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масштабные проекты, расширение границ, удача в торговле и международном общении.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6: «Творчество и Комфорт»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расслабление и любовь.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получение всех материальных благ «без боя», успех в искусстве и семейное счастье. Самая удачливая миссия в плане денег.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7: «Йога и Трансформация»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кризис и дисциплину ума.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резкие взлеты, духовное пробуждение или гениальные открытия. Человек «прожигает» старую карму и выходит на новый уровень.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8: «Результат и Карма»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тяжелый труд и контроль.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человек получает ровно столько, сколько заслужил. Это число сурового, но честного материального результата.</a:t>
            </a:r>
          </a:p>
          <a:p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9: «Служение и Помощь»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Действие через эмоции и защиту других.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реализация через добрые дела. Мир дает такому человеку всё необходимое, если он бескорыстно помогает окружающим.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07736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4ED19-B1D7-4797-A4DC-FAB461F9A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601A78-31BF-432D-8AED-5DB93CD13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9600"/>
            <a:ext cx="8596668" cy="54317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Разница поколений — это не проблема. Это задача на гибкость.</a:t>
            </a:r>
            <a:b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чем больше у нас инструментов понимания, тем меньше будет конфликтов.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Разница поколений — это не катастрофа.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переход.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Современный учитель — уже не контролёр.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 навигатор.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чем больше у нас инструментов понимания,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 меньше у нас эмоционального выгорания.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 не в том, изменятся ли дети.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уже изменились.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 — насколько гибкими будем мы.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76662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65B039-A017-4D08-BAC0-11850D12F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8E504C-7F5B-41F9-9037-28B5A49C87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091954"/>
            <a:ext cx="9436200" cy="4950072"/>
          </a:xfrm>
        </p:spPr>
      </p:pic>
    </p:spTree>
    <p:extLst>
      <p:ext uri="{BB962C8B-B14F-4D97-AF65-F5344CB8AC3E}">
        <p14:creationId xmlns:p14="http://schemas.microsoft.com/office/powerpoint/2010/main" val="386523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C00B5-A40E-4CCA-9819-00860C33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Главная мысль</a:t>
            </a:r>
            <a:b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EFA034-2A79-4E13-A10B-7D0498CD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Современная школа — это не только про знания.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про качество отношений.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отношения выстроены — дисциплина становится следствием, а не целью.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595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B2552-8BD4-4B48-8F10-C8A15280D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5C0E698-C35B-45C3-A088-A594968ABDE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84" y="1154098"/>
            <a:ext cx="9392575" cy="48879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1995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146D3A-E8E2-45CE-B0A4-FED2A08AA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Молчаливое поколение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453B3-6D5A-4BD3-A0E6-0135A60C6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примерно с 1925 по 1944 год. Выросли в годы Великой депрессии и Второй мировой войны, когда детство было наполнено лишениями, строгой дисциплиной и сильным чувством коллективной ответственности.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Ценят стабильность, дисциплину, порядок и работу на благо семьи и общества.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многих приоритетом было не личное самовыражение, а соблюдение норм и поддержание общего порядка.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Даже в зрелости оставались осторожными в тратах и следовали принципу «бережливость — залог безопасности».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45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44BF8-1BEB-4F2A-8284-C0295FB79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Беби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бумеры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61150B-1094-4E75-A5BE-FE6EA8D4C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в период с 1944 по 1967 год. Получили название благодаря резкому росту рождаемости после окончания Второй мировой войны.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Выросли в эпоху экономического роста, социальных перемен и развития технологий.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них характерны оптимизм, уверенность в завтрашнем дне и вера в социальные институты.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строили карьеры в корпоративных структурах, активно приобретали жильё, создавали семьи и имели несколько детей.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культуре бэби-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бумеров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важное место занимают личные достижения, продвижение по карьерной лестнице и улучшение материального положения.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025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C7C2EF-DAAB-49C8-91B2-937CC44E4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Поколение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81E23B-CEC0-4784-BBE3-222DD8B61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приблизительно с 1967 по 1984 годы. Воспитывались в эпоху изменений, их мировоззрение формировали войны, революции, финансовые кризисы, новые технологические идеи, культурные тенденции.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Самостоятельность и независимость, не боятся трудностей.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Критическое и скептическое мышление, доверяют только себе.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Баланс между личной жизнью и работой, стремятся строить трудовую деятельность так, чтобы не обделить вниманием родных.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Материальные и духовные ценности, поддерживают идеи крепкой семьи, верности и доверия, но открыты к экспериментам, например, в распределении семейных ролей.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621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719C5-4441-4F62-8A33-C2B9C56F7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Поколение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Миллениалы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C6669-4F25-4C26-B6DD-1B900240F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Родились в период с 1984 по 1996 год. Это поколение, встретившее новое тысячелетие в молодом возрасте. 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Некоторые особенности: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Саморазвитие важнее карьерного статуса, а комфортный процесс приоритетнее сухого результата.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Ценят цифровую свободу, мобильность и шеринг-экономику (предпочитают аренду владению).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Оптимистичны, терпимы к разнообразию и верят в «теорию малых дел» — локальное благоустройство 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волонтёрство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спешат с трудоустройством, поскольку их главная цель — саморазвитие, а работа должна приносить удовольствие.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0511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D9983-0FB1-4410-BF39-AD5C79B5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Поколение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Зумеры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(1997–2011)</a:t>
            </a:r>
            <a:b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28A71E-DF28-4AFC-8DCD-8E8D25C66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8083"/>
            <a:ext cx="8596668" cy="4523280"/>
          </a:xfrm>
        </p:spPr>
        <p:txBody>
          <a:bodyPr>
            <a:normAutofit fontScale="62500" lnSpcReduction="20000"/>
          </a:bodyPr>
          <a:lstStyle/>
          <a:p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цифровое поколение, для которого интернет — важная часть жизни.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выросли в мире, который пережил финансовый кризис, озабочен международным терроризмом и безопасностью. На них повлияли последствия COVID-19 и сложная экологическая ситуация.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Эти люди близки друг с другом благодаря телефонам, экранам и планшетам. Легко принимают разницу людей и взглядов, заботятся о планете. Несмотря на молодой возраст, политически осведомлены и открыто выражают точку зрения.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поколения Z: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Клиповое мышление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Быстрая утомляемость от монолога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Высокая цифровая грамотность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Чувствительность к несправедливости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Важность личного смысла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125"/>
              </a:spcAft>
            </a:pPr>
            <a:r>
              <a:rPr lang="ru-RU" sz="1800" dirty="0">
                <a:solidFill>
                  <a:srgbClr val="21212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54078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2235</Words>
  <Application>Microsoft Office PowerPoint</Application>
  <PresentationFormat>Широкоэкранный</PresentationFormat>
  <Paragraphs>211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Segoe UI Emoji</vt:lpstr>
      <vt:lpstr>Symbol</vt:lpstr>
      <vt:lpstr>Times New Roman</vt:lpstr>
      <vt:lpstr>Trebuchet MS</vt:lpstr>
      <vt:lpstr>Wingdings 3</vt:lpstr>
      <vt:lpstr>Аспект</vt:lpstr>
      <vt:lpstr> Разность поколений детей: как понимать современных учеников и использовать нумерологию как инструмент саморефлексии </vt:lpstr>
      <vt:lpstr>Цель: </vt:lpstr>
      <vt:lpstr>Главная мысль </vt:lpstr>
      <vt:lpstr>Презентация PowerPoint</vt:lpstr>
      <vt:lpstr>Молчаливое поколение  </vt:lpstr>
      <vt:lpstr>Беби-бумеры  </vt:lpstr>
      <vt:lpstr>Поколение X  </vt:lpstr>
      <vt:lpstr>Поколение Миллениалы </vt:lpstr>
      <vt:lpstr>Поколение Зумеры (1997–2011) </vt:lpstr>
      <vt:lpstr>Поколение Альфа (с 2011-2012  года) </vt:lpstr>
      <vt:lpstr>Конфликт поколений: учитель- ученик</vt:lpstr>
      <vt:lpstr>Особенности, которые вызывают конфликты: </vt:lpstr>
      <vt:lpstr>Возможные причины: </vt:lpstr>
      <vt:lpstr>Конфликт: где он на самом деле?  </vt:lpstr>
      <vt:lpstr>     Практические инструменты снижения конфликтов  </vt:lpstr>
      <vt:lpstr>📌 Формула ответа без эскалации </vt:lpstr>
      <vt:lpstr>📌 Правило 3 шагов </vt:lpstr>
      <vt:lpstr>📌 Смена роли </vt:lpstr>
      <vt:lpstr>Как адаптировать урок под новое поколение </vt:lpstr>
      <vt:lpstr>Нумерология как инструмент понимания</vt:lpstr>
      <vt:lpstr>Презентация PowerPoint</vt:lpstr>
      <vt:lpstr>Презентация PowerPoint</vt:lpstr>
      <vt:lpstr>Матрица судьбы(дата+месяц+год) </vt:lpstr>
      <vt:lpstr>Презентация PowerPoint</vt:lpstr>
      <vt:lpstr>Трактовка чисел в матрице </vt:lpstr>
      <vt:lpstr>ИТОГ жизни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Разность поколений детей: как понимать современных учеников и использовать нумерологию как инструмент саморефлексии</dc:title>
  <dc:creator>Welcome</dc:creator>
  <cp:lastModifiedBy>Welcome</cp:lastModifiedBy>
  <cp:revision>3</cp:revision>
  <dcterms:created xsi:type="dcterms:W3CDTF">2026-03-04T12:24:42Z</dcterms:created>
  <dcterms:modified xsi:type="dcterms:W3CDTF">2026-03-04T12:43:43Z</dcterms:modified>
</cp:coreProperties>
</file>