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Lst>
  <p:notesMasterIdLst>
    <p:notesMasterId r:id="rId78"/>
  </p:notesMasterIdLst>
  <p:sldIdLst>
    <p:sldId id="256" r:id="rId4"/>
    <p:sldId id="290" r:id="rId5"/>
    <p:sldId id="338" r:id="rId6"/>
    <p:sldId id="266" r:id="rId7"/>
    <p:sldId id="269" r:id="rId8"/>
    <p:sldId id="257" r:id="rId9"/>
    <p:sldId id="260" r:id="rId10"/>
    <p:sldId id="261" r:id="rId11"/>
    <p:sldId id="262" r:id="rId12"/>
    <p:sldId id="263" r:id="rId13"/>
    <p:sldId id="264" r:id="rId14"/>
    <p:sldId id="265" r:id="rId15"/>
    <p:sldId id="283" r:id="rId16"/>
    <p:sldId id="267" r:id="rId17"/>
    <p:sldId id="270" r:id="rId18"/>
    <p:sldId id="271" r:id="rId19"/>
    <p:sldId id="274" r:id="rId20"/>
    <p:sldId id="275" r:id="rId21"/>
    <p:sldId id="272" r:id="rId22"/>
    <p:sldId id="273" r:id="rId23"/>
    <p:sldId id="281" r:id="rId24"/>
    <p:sldId id="285" r:id="rId25"/>
    <p:sldId id="286" r:id="rId26"/>
    <p:sldId id="287" r:id="rId27"/>
    <p:sldId id="288" r:id="rId28"/>
    <p:sldId id="289" r:id="rId29"/>
    <p:sldId id="291" r:id="rId30"/>
    <p:sldId id="276" r:id="rId31"/>
    <p:sldId id="278" r:id="rId32"/>
    <p:sldId id="279" r:id="rId33"/>
    <p:sldId id="280" r:id="rId34"/>
    <p:sldId id="292" r:id="rId35"/>
    <p:sldId id="300" r:id="rId36"/>
    <p:sldId id="295" r:id="rId37"/>
    <p:sldId id="296" r:id="rId38"/>
    <p:sldId id="298" r:id="rId39"/>
    <p:sldId id="282" r:id="rId40"/>
    <p:sldId id="302" r:id="rId41"/>
    <p:sldId id="303" r:id="rId42"/>
    <p:sldId id="304" r:id="rId43"/>
    <p:sldId id="305" r:id="rId44"/>
    <p:sldId id="308" r:id="rId45"/>
    <p:sldId id="309" r:id="rId46"/>
    <p:sldId id="310" r:id="rId47"/>
    <p:sldId id="312" r:id="rId48"/>
    <p:sldId id="313" r:id="rId49"/>
    <p:sldId id="314" r:id="rId50"/>
    <p:sldId id="315" r:id="rId51"/>
    <p:sldId id="317" r:id="rId52"/>
    <p:sldId id="318" r:id="rId53"/>
    <p:sldId id="319" r:id="rId54"/>
    <p:sldId id="320" r:id="rId55"/>
    <p:sldId id="277" r:id="rId56"/>
    <p:sldId id="321" r:id="rId57"/>
    <p:sldId id="322" r:id="rId58"/>
    <p:sldId id="323" r:id="rId59"/>
    <p:sldId id="324" r:id="rId60"/>
    <p:sldId id="284" r:id="rId61"/>
    <p:sldId id="325" r:id="rId62"/>
    <p:sldId id="326" r:id="rId63"/>
    <p:sldId id="327" r:id="rId64"/>
    <p:sldId id="328" r:id="rId65"/>
    <p:sldId id="329" r:id="rId66"/>
    <p:sldId id="330" r:id="rId67"/>
    <p:sldId id="258" r:id="rId68"/>
    <p:sldId id="331" r:id="rId69"/>
    <p:sldId id="332" r:id="rId70"/>
    <p:sldId id="333" r:id="rId71"/>
    <p:sldId id="336" r:id="rId72"/>
    <p:sldId id="340" r:id="rId73"/>
    <p:sldId id="339" r:id="rId74"/>
    <p:sldId id="334" r:id="rId75"/>
    <p:sldId id="335" r:id="rId76"/>
    <p:sldId id="337"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49D22-EEE1-4EA1-80EF-5C73E1E3B046}" type="datetimeFigureOut">
              <a:rPr lang="ru-RU" smtClean="0"/>
              <a:t>07.04.2026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46E00-DDFB-4E21-BCE3-EE2FD2338D6D}" type="slidenum">
              <a:rPr lang="ru-RU" smtClean="0"/>
              <a:t>‹#›</a:t>
            </a:fld>
            <a:endParaRPr lang="ru-RU"/>
          </a:p>
        </p:txBody>
      </p:sp>
    </p:spTree>
    <p:extLst>
      <p:ext uri="{BB962C8B-B14F-4D97-AF65-F5344CB8AC3E}">
        <p14:creationId xmlns:p14="http://schemas.microsoft.com/office/powerpoint/2010/main" val="402572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8C16F445-C05B-454C-81AF-4D28264BB29F}"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06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22993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3904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5552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33492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9489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5348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448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715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ky-KG"/>
            </a:p>
          </p:txBody>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8C16F445-C05B-454C-81AF-4D28264BB29F}"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144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124501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1100728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4235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3631254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B29D9AA-3A94-48C3-9214-46404E9C2A8F}" type="datetimeFigureOut">
              <a:rPr lang="ru-RU" smtClean="0"/>
              <a:t>07.04.2026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C16F445-C05B-454C-81AF-4D28264BB29F}"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6185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B29D9AA-3A94-48C3-9214-46404E9C2A8F}" type="datetimeFigureOut">
              <a:rPr lang="ru-RU" smtClean="0"/>
              <a:t>07.04.2026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C16F445-C05B-454C-81AF-4D28264BB29F}"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841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9D9AA-3A94-48C3-9214-46404E9C2A8F}" type="datetimeFigureOut">
              <a:rPr lang="ru-RU" smtClean="0"/>
              <a:t>07.04.2026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4016071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136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2110806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409410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6346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23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5639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1037918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6851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344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1400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672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37" name="Group 6"/>
          <p:cNvGrpSpPr/>
          <p:nvPr/>
        </p:nvGrpSpPr>
        <p:grpSpPr>
          <a:xfrm>
            <a:off x="-16934" y="0"/>
            <a:ext cx="12231160" cy="6856214"/>
            <a:chOff x="-16934" y="0"/>
            <a:chExt cx="12231160" cy="6856214"/>
          </a:xfrm>
        </p:grpSpPr>
        <p:pic>
          <p:nvPicPr>
            <p:cNvPr id="2097158" name="Picture 15" descr="HD-PanelTitleR1.png"/>
            <p:cNvPicPr>
              <a:picLocks noChangeAspect="1"/>
            </p:cNvPicPr>
            <p:nvPr/>
          </p:nvPicPr>
          <p:blipFill>
            <a:blip r:embed="rId2"/>
            <a:stretch>
              <a:fillRect/>
            </a:stretch>
          </p:blipFill>
          <p:spPr>
            <a:xfrm>
              <a:off x="0" y="0"/>
              <a:ext cx="12188825" cy="6856214"/>
            </a:xfrm>
            <a:prstGeom prst="rect">
              <a:avLst/>
            </a:prstGeom>
          </p:spPr>
        </p:pic>
        <p:sp>
          <p:nvSpPr>
            <p:cNvPr id="104859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097159" name="Picture 16" descr="HDRibbonTitle-UniformTrim.png"/>
            <p:cNvPicPr>
              <a:picLocks noChangeAspect="1"/>
            </p:cNvPicPr>
            <p:nvPr/>
          </p:nvPicPr>
          <p:blipFill rotWithShape="1">
            <a:blip r:embed="rId3"/>
            <a:srcRect/>
            <a:stretch>
              <a:fillRect/>
            </a:stretch>
          </p:blipFill>
          <p:spPr>
            <a:xfrm>
              <a:off x="-16934" y="3147609"/>
              <a:ext cx="2478024" cy="612648"/>
            </a:xfrm>
            <a:prstGeom prst="rect">
              <a:avLst/>
            </a:prstGeom>
          </p:spPr>
        </p:pic>
        <p:pic>
          <p:nvPicPr>
            <p:cNvPr id="2097160" name="Picture 19" descr="HDRibbonTitle-UniformTrim.png"/>
            <p:cNvPicPr>
              <a:picLocks noChangeAspect="1"/>
            </p:cNvPicPr>
            <p:nvPr/>
          </p:nvPicPr>
          <p:blipFill rotWithShape="1">
            <a:blip r:embed="rId3"/>
            <a:srcRect/>
            <a:stretch>
              <a:fillRect/>
            </a:stretch>
          </p:blipFill>
          <p:spPr>
            <a:xfrm>
              <a:off x="9736202" y="3147609"/>
              <a:ext cx="2478024" cy="612648"/>
            </a:xfrm>
            <a:prstGeom prst="rect">
              <a:avLst/>
            </a:prstGeom>
          </p:spPr>
        </p:pic>
      </p:grpSp>
      <p:sp>
        <p:nvSpPr>
          <p:cNvPr id="1048597"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1048598"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1048599" name="Date Placeholder 3"/>
          <p:cNvSpPr>
            <a:spLocks noGrp="1"/>
          </p:cNvSpPr>
          <p:nvPr>
            <p:ph type="dt" sz="half" idx="10"/>
          </p:nvPr>
        </p:nvSpPr>
        <p:spPr>
          <a:xfrm>
            <a:off x="7983232" y="5037663"/>
            <a:ext cx="897467" cy="279400"/>
          </a:xfrm>
        </p:spPr>
        <p:txBody>
          <a:bodyPr/>
          <a:lstStyle/>
          <a:p>
            <a:fld id="{DB29D9AA-3A94-48C3-9214-46404E9C2A8F}" type="datetimeFigureOut">
              <a:rPr lang="ru-RU" smtClean="0"/>
              <a:t>07.04.2026</a:t>
            </a:fld>
            <a:endParaRPr lang="ru-RU"/>
          </a:p>
        </p:txBody>
      </p:sp>
      <p:sp>
        <p:nvSpPr>
          <p:cNvPr id="1048600" name="Footer Placeholder 4"/>
          <p:cNvSpPr>
            <a:spLocks noGrp="1"/>
          </p:cNvSpPr>
          <p:nvPr>
            <p:ph type="ftr" sz="quarter" idx="11"/>
          </p:nvPr>
        </p:nvSpPr>
        <p:spPr>
          <a:xfrm>
            <a:off x="2692397" y="5037663"/>
            <a:ext cx="5214635" cy="279400"/>
          </a:xfrm>
        </p:spPr>
        <p:txBody>
          <a:bodyPr/>
          <a:lstStyle/>
          <a:p>
            <a:endParaRPr lang="ru-RU"/>
          </a:p>
        </p:txBody>
      </p:sp>
      <p:sp>
        <p:nvSpPr>
          <p:cNvPr id="1048601" name="Slide Number Placeholder 5"/>
          <p:cNvSpPr>
            <a:spLocks noGrp="1"/>
          </p:cNvSpPr>
          <p:nvPr>
            <p:ph type="sldNum" sz="quarter" idx="12"/>
          </p:nvPr>
        </p:nvSpPr>
        <p:spPr>
          <a:xfrm>
            <a:off x="8956900" y="5037663"/>
            <a:ext cx="551167" cy="279400"/>
          </a:xfrm>
        </p:spPr>
        <p:txBody>
          <a:bodyPr/>
          <a:lstStyle/>
          <a:p>
            <a:fld id="{8C16F445-C05B-454C-81AF-4D28264BB29F}" type="slidenum">
              <a:rPr lang="ru-RU" smtClean="0"/>
              <a:t>‹#›</a:t>
            </a:fld>
            <a:endParaRPr lang="ru-RU"/>
          </a:p>
        </p:txBody>
      </p:sp>
      <p:cxnSp>
        <p:nvCxnSpPr>
          <p:cNvPr id="3145730" name="Straight Connector 14"/>
          <p:cNvCxnSpPr>
            <a:cxnSpLocks/>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742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3145728" name="Straight Connector 6"/>
          <p:cNvCxnSpPr>
            <a:cxnSpLocks/>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048582" name="Title 1"/>
          <p:cNvSpPr>
            <a:spLocks noGrp="1"/>
          </p:cNvSpPr>
          <p:nvPr>
            <p:ph type="title"/>
          </p:nvPr>
        </p:nvSpPr>
        <p:spPr/>
        <p:txBody>
          <a:bodyPr/>
          <a:lstStyle/>
          <a:p>
            <a:r>
              <a:rPr lang="ru-RU"/>
              <a:t>Образец заголовка</a:t>
            </a:r>
            <a:endParaRPr lang="en-US" dirty="0"/>
          </a:p>
        </p:txBody>
      </p:sp>
      <p:sp>
        <p:nvSpPr>
          <p:cNvPr id="104858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58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585" name="Footer Placeholder 4"/>
          <p:cNvSpPr>
            <a:spLocks noGrp="1"/>
          </p:cNvSpPr>
          <p:nvPr>
            <p:ph type="ftr" sz="quarter" idx="11"/>
          </p:nvPr>
        </p:nvSpPr>
        <p:spPr/>
        <p:txBody>
          <a:bodyPr/>
          <a:lstStyle/>
          <a:p>
            <a:endParaRPr lang="ru-RU"/>
          </a:p>
        </p:txBody>
      </p:sp>
      <p:sp>
        <p:nvSpPr>
          <p:cNvPr id="1048586" name="Slide Number Placeholder 5"/>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3003754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048645"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1048646"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47"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48" name="Footer Placeholder 4"/>
          <p:cNvSpPr>
            <a:spLocks noGrp="1"/>
          </p:cNvSpPr>
          <p:nvPr>
            <p:ph type="ftr" sz="quarter" idx="11"/>
          </p:nvPr>
        </p:nvSpPr>
        <p:spPr/>
        <p:txBody>
          <a:bodyPr/>
          <a:lstStyle/>
          <a:p>
            <a:endParaRPr lang="ru-RU"/>
          </a:p>
        </p:txBody>
      </p:sp>
      <p:sp>
        <p:nvSpPr>
          <p:cNvPr id="1048649"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3145734" name="Straight Connector 15"/>
          <p:cNvCxnSpPr>
            <a:cxnSpLocks/>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517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3145737" name="Straight Connector 7"/>
          <p:cNvCxnSpPr>
            <a:cxnSpLocks/>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048672" name="Title 1"/>
          <p:cNvSpPr>
            <a:spLocks noGrp="1"/>
          </p:cNvSpPr>
          <p:nvPr>
            <p:ph type="title"/>
          </p:nvPr>
        </p:nvSpPr>
        <p:spPr/>
        <p:txBody>
          <a:bodyPr/>
          <a:lstStyle/>
          <a:p>
            <a:r>
              <a:rPr lang="ru-RU"/>
              <a:t>Образец заголовка</a:t>
            </a:r>
            <a:endParaRPr lang="en-US" dirty="0"/>
          </a:p>
        </p:txBody>
      </p:sp>
      <p:sp>
        <p:nvSpPr>
          <p:cNvPr id="104867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7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7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76" name="Footer Placeholder 5"/>
          <p:cNvSpPr>
            <a:spLocks noGrp="1"/>
          </p:cNvSpPr>
          <p:nvPr>
            <p:ph type="ftr" sz="quarter" idx="11"/>
          </p:nvPr>
        </p:nvSpPr>
        <p:spPr/>
        <p:txBody>
          <a:bodyPr/>
          <a:lstStyle/>
          <a:p>
            <a:endParaRPr lang="ru-RU"/>
          </a:p>
        </p:txBody>
      </p:sp>
      <p:sp>
        <p:nvSpPr>
          <p:cNvPr id="1048677"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1631705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48616" name="Title 1"/>
          <p:cNvSpPr>
            <a:spLocks noGrp="1"/>
          </p:cNvSpPr>
          <p:nvPr>
            <p:ph type="title"/>
          </p:nvPr>
        </p:nvSpPr>
        <p:spPr/>
        <p:txBody>
          <a:bodyPr/>
          <a:lstStyle/>
          <a:p>
            <a:r>
              <a:rPr lang="ru-RU"/>
              <a:t>Образец заголовка</a:t>
            </a:r>
            <a:endParaRPr lang="en-US" dirty="0"/>
          </a:p>
        </p:txBody>
      </p:sp>
      <p:sp>
        <p:nvSpPr>
          <p:cNvPr id="1048617"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48618"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19"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48620" name="Content Placeholder 5"/>
          <p:cNvSpPr>
            <a:spLocks noGrp="1"/>
          </p:cNvSpPr>
          <p:nvPr>
            <p:ph sz="quarter" idx="4"/>
          </p:nvPr>
        </p:nvSpPr>
        <p:spPr>
          <a:xfrm>
            <a:off x="618067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21" name="Date Placeholder 6"/>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22" name="Footer Placeholder 7"/>
          <p:cNvSpPr>
            <a:spLocks noGrp="1"/>
          </p:cNvSpPr>
          <p:nvPr>
            <p:ph type="ftr" sz="quarter" idx="11"/>
          </p:nvPr>
        </p:nvSpPr>
        <p:spPr/>
        <p:txBody>
          <a:bodyPr/>
          <a:lstStyle/>
          <a:p>
            <a:endParaRPr lang="ru-RU"/>
          </a:p>
        </p:txBody>
      </p:sp>
      <p:sp>
        <p:nvSpPr>
          <p:cNvPr id="1048623" name="Slide Number Placeholder 8"/>
          <p:cNvSpPr>
            <a:spLocks noGrp="1"/>
          </p:cNvSpPr>
          <p:nvPr>
            <p:ph type="sldNum" sz="quarter" idx="12"/>
          </p:nvPr>
        </p:nvSpPr>
        <p:spPr/>
        <p:txBody>
          <a:bodyPr/>
          <a:lstStyle/>
          <a:p>
            <a:fld id="{8C16F445-C05B-454C-81AF-4D28264BB29F}" type="slidenum">
              <a:rPr lang="ru-RU" smtClean="0"/>
              <a:t>‹#›</a:t>
            </a:fld>
            <a:endParaRPr lang="ru-RU"/>
          </a:p>
        </p:txBody>
      </p:sp>
      <p:cxnSp>
        <p:nvCxnSpPr>
          <p:cNvPr id="3145731" name="Straight Connector 17"/>
          <p:cNvCxnSpPr>
            <a:cxnSpLocks/>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08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3291336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048589" name="Title 1"/>
          <p:cNvSpPr>
            <a:spLocks noGrp="1"/>
          </p:cNvSpPr>
          <p:nvPr>
            <p:ph type="title"/>
          </p:nvPr>
        </p:nvSpPr>
        <p:spPr/>
        <p:txBody>
          <a:bodyPr/>
          <a:lstStyle/>
          <a:p>
            <a:r>
              <a:rPr lang="ru-RU"/>
              <a:t>Образец заголовка</a:t>
            </a:r>
            <a:endParaRPr lang="en-US" dirty="0"/>
          </a:p>
        </p:txBody>
      </p:sp>
      <p:sp>
        <p:nvSpPr>
          <p:cNvPr id="1048590" name="Date Placeholder 2"/>
          <p:cNvSpPr>
            <a:spLocks noGrp="1"/>
          </p:cNvSpPr>
          <p:nvPr>
            <p:ph type="dt" sz="half" idx="10"/>
          </p:nvPr>
        </p:nvSpPr>
        <p:spPr/>
        <p:txBody>
          <a:bodyPr/>
          <a:lstStyle/>
          <a:p>
            <a:fld id="{DB29D9AA-3A94-48C3-9214-46404E9C2A8F}" type="datetimeFigureOut">
              <a:rPr lang="ru-RU" smtClean="0"/>
              <a:t>07.04.2026</a:t>
            </a:fld>
            <a:endParaRPr lang="ru-RU"/>
          </a:p>
        </p:txBody>
      </p:sp>
      <p:sp>
        <p:nvSpPr>
          <p:cNvPr id="1048591" name="Footer Placeholder 3"/>
          <p:cNvSpPr>
            <a:spLocks noGrp="1"/>
          </p:cNvSpPr>
          <p:nvPr>
            <p:ph type="ftr" sz="quarter" idx="11"/>
          </p:nvPr>
        </p:nvSpPr>
        <p:spPr/>
        <p:txBody>
          <a:bodyPr/>
          <a:lstStyle/>
          <a:p>
            <a:endParaRPr lang="ru-RU"/>
          </a:p>
        </p:txBody>
      </p:sp>
      <p:sp>
        <p:nvSpPr>
          <p:cNvPr id="1048592" name="Slide Number Placeholder 4"/>
          <p:cNvSpPr>
            <a:spLocks noGrp="1"/>
          </p:cNvSpPr>
          <p:nvPr>
            <p:ph type="sldNum" sz="quarter" idx="12"/>
          </p:nvPr>
        </p:nvSpPr>
        <p:spPr/>
        <p:txBody>
          <a:bodyPr/>
          <a:lstStyle/>
          <a:p>
            <a:fld id="{8C16F445-C05B-454C-81AF-4D28264BB29F}" type="slidenum">
              <a:rPr lang="ru-RU" smtClean="0"/>
              <a:t>‹#›</a:t>
            </a:fld>
            <a:endParaRPr lang="ru-RU"/>
          </a:p>
        </p:txBody>
      </p:sp>
      <p:cxnSp>
        <p:nvCxnSpPr>
          <p:cNvPr id="3145729" name="Straight Connector 13"/>
          <p:cNvCxnSpPr>
            <a:cxnSpLocks/>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731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1048650" name="Date Placeholder 1"/>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51" name="Footer Placeholder 2"/>
          <p:cNvSpPr>
            <a:spLocks noGrp="1"/>
          </p:cNvSpPr>
          <p:nvPr>
            <p:ph type="ftr" sz="quarter" idx="11"/>
          </p:nvPr>
        </p:nvSpPr>
        <p:spPr/>
        <p:txBody>
          <a:bodyPr/>
          <a:lstStyle/>
          <a:p>
            <a:endParaRPr lang="ru-RU"/>
          </a:p>
        </p:txBody>
      </p:sp>
      <p:sp>
        <p:nvSpPr>
          <p:cNvPr id="1048652" name="Slide Number Placeholder 3"/>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4093328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048686"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1048687"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88"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48689"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90" name="Footer Placeholder 5"/>
          <p:cNvSpPr>
            <a:spLocks noGrp="1"/>
          </p:cNvSpPr>
          <p:nvPr>
            <p:ph type="ftr" sz="quarter" idx="11"/>
          </p:nvPr>
        </p:nvSpPr>
        <p:spPr/>
        <p:txBody>
          <a:bodyPr/>
          <a:lstStyle/>
          <a:p>
            <a:endParaRPr lang="ru-RU"/>
          </a:p>
        </p:txBody>
      </p:sp>
      <p:sp>
        <p:nvSpPr>
          <p:cNvPr id="1048691" name="Slide Number Placeholder 6"/>
          <p:cNvSpPr>
            <a:spLocks noGrp="1"/>
          </p:cNvSpPr>
          <p:nvPr>
            <p:ph type="sldNum" sz="quarter" idx="12"/>
          </p:nvPr>
        </p:nvSpPr>
        <p:spPr/>
        <p:txBody>
          <a:bodyPr/>
          <a:lstStyle/>
          <a:p>
            <a:fld id="{8C16F445-C05B-454C-81AF-4D28264BB29F}" type="slidenum">
              <a:rPr lang="ru-RU" smtClean="0"/>
              <a:t>‹#›</a:t>
            </a:fld>
            <a:endParaRPr lang="ru-RU"/>
          </a:p>
        </p:txBody>
      </p:sp>
      <p:cxnSp>
        <p:nvCxnSpPr>
          <p:cNvPr id="3145739" name="Straight Connector 15"/>
          <p:cNvCxnSpPr>
            <a:cxnSpLocks/>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0372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48605"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048606"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048607"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48608"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09" name="Footer Placeholder 5"/>
          <p:cNvSpPr>
            <a:spLocks noGrp="1"/>
          </p:cNvSpPr>
          <p:nvPr>
            <p:ph type="ftr" sz="quarter" idx="11"/>
          </p:nvPr>
        </p:nvSpPr>
        <p:spPr/>
        <p:txBody>
          <a:bodyPr/>
          <a:lstStyle/>
          <a:p>
            <a:endParaRPr lang="ru-RU"/>
          </a:p>
        </p:txBody>
      </p:sp>
      <p:sp>
        <p:nvSpPr>
          <p:cNvPr id="1048610"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2901157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1048666"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1048667"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048668"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48669"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70" name="Footer Placeholder 5"/>
          <p:cNvSpPr>
            <a:spLocks noGrp="1"/>
          </p:cNvSpPr>
          <p:nvPr>
            <p:ph type="ftr" sz="quarter" idx="11"/>
          </p:nvPr>
        </p:nvSpPr>
        <p:spPr/>
        <p:txBody>
          <a:bodyPr/>
          <a:lstStyle/>
          <a:p>
            <a:endParaRPr lang="ru-RU"/>
          </a:p>
        </p:txBody>
      </p:sp>
      <p:sp>
        <p:nvSpPr>
          <p:cNvPr id="1048671"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4104175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1048634"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1048635"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36"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37" name="Footer Placeholder 4"/>
          <p:cNvSpPr>
            <a:spLocks noGrp="1"/>
          </p:cNvSpPr>
          <p:nvPr>
            <p:ph type="ftr" sz="quarter" idx="11"/>
          </p:nvPr>
        </p:nvSpPr>
        <p:spPr/>
        <p:txBody>
          <a:bodyPr/>
          <a:lstStyle/>
          <a:p>
            <a:endParaRPr lang="ru-RU"/>
          </a:p>
        </p:txBody>
      </p:sp>
      <p:sp>
        <p:nvSpPr>
          <p:cNvPr id="1048638"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3145732" name="Straight Connector 14"/>
          <p:cNvCxnSpPr>
            <a:cxnSpLocks/>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481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048658"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48659"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lvl2pPr>
            <a:lvl3pPr marL="914400" indent="0">
              <a:buFontTx/>
              <a:buNone/>
            </a:lvl3pPr>
            <a:lvl4pPr marL="1371600" indent="0">
              <a:buFontTx/>
              <a:buNone/>
            </a:lvl4pPr>
            <a:lvl5pPr marL="1828800" indent="0">
              <a:buFontTx/>
              <a:buNone/>
            </a:lvl5pPr>
          </a:lstStyle>
          <a:p>
            <a:pPr lvl="0"/>
            <a:r>
              <a:rPr lang="ru-RU"/>
              <a:t>Образец текста</a:t>
            </a:r>
          </a:p>
        </p:txBody>
      </p:sp>
      <p:sp>
        <p:nvSpPr>
          <p:cNvPr id="1048660"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61"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62" name="Footer Placeholder 4"/>
          <p:cNvSpPr>
            <a:spLocks noGrp="1"/>
          </p:cNvSpPr>
          <p:nvPr>
            <p:ph type="ftr" sz="quarter" idx="11"/>
          </p:nvPr>
        </p:nvSpPr>
        <p:spPr/>
        <p:txBody>
          <a:bodyPr/>
          <a:lstStyle/>
          <a:p>
            <a:endParaRPr lang="ru-RU"/>
          </a:p>
        </p:txBody>
      </p:sp>
      <p:sp>
        <p:nvSpPr>
          <p:cNvPr id="1048663" name="Slide Number Placeholder 5"/>
          <p:cNvSpPr>
            <a:spLocks noGrp="1"/>
          </p:cNvSpPr>
          <p:nvPr>
            <p:ph type="sldNum" sz="quarter" idx="12"/>
          </p:nvPr>
        </p:nvSpPr>
        <p:spPr/>
        <p:txBody>
          <a:bodyPr/>
          <a:lstStyle/>
          <a:p>
            <a:fld id="{8C16F445-C05B-454C-81AF-4D28264BB29F}" type="slidenum">
              <a:rPr lang="ru-RU" smtClean="0"/>
              <a:t>‹#›</a:t>
            </a:fld>
            <a:endParaRPr lang="ru-RU"/>
          </a:p>
        </p:txBody>
      </p:sp>
      <p:sp>
        <p:nvSpPr>
          <p:cNvPr id="104866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04866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3145736" name="Straight Connector 18"/>
          <p:cNvCxnSpPr>
            <a:cxnSpLocks/>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090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1048629"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1048630"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31"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32" name="Footer Placeholder 4"/>
          <p:cNvSpPr>
            <a:spLocks noGrp="1"/>
          </p:cNvSpPr>
          <p:nvPr>
            <p:ph type="ftr" sz="quarter" idx="11"/>
          </p:nvPr>
        </p:nvSpPr>
        <p:spPr/>
        <p:txBody>
          <a:bodyPr/>
          <a:lstStyle/>
          <a:p>
            <a:endParaRPr lang="ru-RU"/>
          </a:p>
        </p:txBody>
      </p:sp>
      <p:sp>
        <p:nvSpPr>
          <p:cNvPr id="1048633" name="Slide Number Placeholder 5"/>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3383181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048678"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48679"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80"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81"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82" name="Footer Placeholder 4"/>
          <p:cNvSpPr>
            <a:spLocks noGrp="1"/>
          </p:cNvSpPr>
          <p:nvPr>
            <p:ph type="ftr" sz="quarter" idx="11"/>
          </p:nvPr>
        </p:nvSpPr>
        <p:spPr/>
        <p:txBody>
          <a:bodyPr/>
          <a:lstStyle/>
          <a:p>
            <a:endParaRPr lang="ru-RU"/>
          </a:p>
        </p:txBody>
      </p:sp>
      <p:sp>
        <p:nvSpPr>
          <p:cNvPr id="1048683" name="Slide Number Placeholder 5"/>
          <p:cNvSpPr>
            <a:spLocks noGrp="1"/>
          </p:cNvSpPr>
          <p:nvPr>
            <p:ph type="sldNum" sz="quarter" idx="12"/>
          </p:nvPr>
        </p:nvSpPr>
        <p:spPr/>
        <p:txBody>
          <a:bodyPr/>
          <a:lstStyle/>
          <a:p>
            <a:fld id="{8C16F445-C05B-454C-81AF-4D28264BB29F}" type="slidenum">
              <a:rPr lang="ru-RU" smtClean="0"/>
              <a:t>‹#›</a:t>
            </a:fld>
            <a:endParaRPr lang="ru-RU"/>
          </a:p>
        </p:txBody>
      </p:sp>
      <p:sp>
        <p:nvSpPr>
          <p:cNvPr id="1048684"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048685"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3145738" name="Straight Connector 25"/>
          <p:cNvCxnSpPr>
            <a:cxnSpLocks/>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53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1048639"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4864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41"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42"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43" name="Footer Placeholder 4"/>
          <p:cNvSpPr>
            <a:spLocks noGrp="1"/>
          </p:cNvSpPr>
          <p:nvPr>
            <p:ph type="ftr" sz="quarter" idx="11"/>
          </p:nvPr>
        </p:nvSpPr>
        <p:spPr/>
        <p:txBody>
          <a:bodyPr/>
          <a:lstStyle/>
          <a:p>
            <a:endParaRPr lang="ru-RU"/>
          </a:p>
        </p:txBody>
      </p:sp>
      <p:sp>
        <p:nvSpPr>
          <p:cNvPr id="1048644"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3145733" name="Straight Connector 14"/>
          <p:cNvCxnSpPr>
            <a:cxnSpLocks/>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281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B29D9AA-3A94-48C3-9214-46404E9C2A8F}" type="datetimeFigureOut">
              <a:rPr lang="ru-RU" smtClean="0"/>
              <a:t>07.04.2026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C16F445-C05B-454C-81AF-4D28264BB29F}"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3092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048692" name="Title 1"/>
          <p:cNvSpPr>
            <a:spLocks noGrp="1"/>
          </p:cNvSpPr>
          <p:nvPr>
            <p:ph type="title"/>
          </p:nvPr>
        </p:nvSpPr>
        <p:spPr/>
        <p:txBody>
          <a:bodyPr/>
          <a:lstStyle>
            <a:lvl1pPr algn="ctr"/>
          </a:lstStyle>
          <a:p>
            <a:r>
              <a:rPr lang="ru-RU"/>
              <a:t>Образец заголовка</a:t>
            </a:r>
            <a:endParaRPr lang="en-US" dirty="0"/>
          </a:p>
        </p:txBody>
      </p:sp>
      <p:sp>
        <p:nvSpPr>
          <p:cNvPr id="104869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94"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95" name="Footer Placeholder 4"/>
          <p:cNvSpPr>
            <a:spLocks noGrp="1"/>
          </p:cNvSpPr>
          <p:nvPr>
            <p:ph type="ftr" sz="quarter" idx="11"/>
          </p:nvPr>
        </p:nvSpPr>
        <p:spPr/>
        <p:txBody>
          <a:bodyPr/>
          <a:lstStyle/>
          <a:p>
            <a:endParaRPr lang="ru-RU"/>
          </a:p>
        </p:txBody>
      </p:sp>
      <p:sp>
        <p:nvSpPr>
          <p:cNvPr id="1048696"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3145740" name="Straight Connector 13"/>
          <p:cNvCxnSpPr>
            <a:cxnSpLocks/>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3325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048653"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1048654"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55" name="Date Placeholder 3"/>
          <p:cNvSpPr>
            <a:spLocks noGrp="1"/>
          </p:cNvSpPr>
          <p:nvPr>
            <p:ph type="dt" sz="half" idx="10"/>
          </p:nvPr>
        </p:nvSpPr>
        <p:spPr/>
        <p:txBody>
          <a:bodyPr/>
          <a:lstStyle/>
          <a:p>
            <a:fld id="{DB29D9AA-3A94-48C3-9214-46404E9C2A8F}" type="datetimeFigureOut">
              <a:rPr lang="ru-RU" smtClean="0"/>
              <a:t>07.04.2026</a:t>
            </a:fld>
            <a:endParaRPr lang="ru-RU"/>
          </a:p>
        </p:txBody>
      </p:sp>
      <p:sp>
        <p:nvSpPr>
          <p:cNvPr id="1048656" name="Footer Placeholder 4"/>
          <p:cNvSpPr>
            <a:spLocks noGrp="1"/>
          </p:cNvSpPr>
          <p:nvPr>
            <p:ph type="ftr" sz="quarter" idx="11"/>
          </p:nvPr>
        </p:nvSpPr>
        <p:spPr/>
        <p:txBody>
          <a:bodyPr/>
          <a:lstStyle/>
          <a:p>
            <a:endParaRPr lang="ru-RU"/>
          </a:p>
        </p:txBody>
      </p:sp>
      <p:sp>
        <p:nvSpPr>
          <p:cNvPr id="1048657" name="Slide Number Placeholder 5"/>
          <p:cNvSpPr>
            <a:spLocks noGrp="1"/>
          </p:cNvSpPr>
          <p:nvPr>
            <p:ph type="sldNum" sz="quarter" idx="12"/>
          </p:nvPr>
        </p:nvSpPr>
        <p:spPr/>
        <p:txBody>
          <a:bodyPr/>
          <a:lstStyle/>
          <a:p>
            <a:fld id="{8C16F445-C05B-454C-81AF-4D28264BB29F}" type="slidenum">
              <a:rPr lang="ru-RU" smtClean="0"/>
              <a:t>‹#›</a:t>
            </a:fld>
            <a:endParaRPr lang="ru-RU"/>
          </a:p>
        </p:txBody>
      </p:sp>
      <p:cxnSp>
        <p:nvCxnSpPr>
          <p:cNvPr id="3145735" name="Straight Connector 13"/>
          <p:cNvCxnSpPr>
            <a:cxnSpLocks/>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104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B29D9AA-3A94-48C3-9214-46404E9C2A8F}" type="datetimeFigureOut">
              <a:rPr lang="ru-RU" smtClean="0"/>
              <a:t>07.04.2026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C16F445-C05B-454C-81AF-4D28264BB29F}"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7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9D9AA-3A94-48C3-9214-46404E9C2A8F}" type="datetimeFigureOut">
              <a:rPr lang="ru-RU" smtClean="0"/>
              <a:t>07.04.2026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258145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43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29D9AA-3A94-48C3-9214-46404E9C2A8F}" type="datetimeFigureOut">
              <a:rPr lang="ru-RU" smtClean="0"/>
              <a:t>07.04.2026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C16F445-C05B-454C-81AF-4D28264BB29F}" type="slidenum">
              <a:rPr lang="ru-RU" smtClean="0"/>
              <a:t>‹#›</a:t>
            </a:fld>
            <a:endParaRPr lang="ru-RU"/>
          </a:p>
        </p:txBody>
      </p:sp>
    </p:spTree>
    <p:extLst>
      <p:ext uri="{BB962C8B-B14F-4D97-AF65-F5344CB8AC3E}">
        <p14:creationId xmlns:p14="http://schemas.microsoft.com/office/powerpoint/2010/main" val="19830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3.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B29D9AA-3A94-48C3-9214-46404E9C2A8F}" type="datetimeFigureOut">
              <a:rPr lang="ru-RU" smtClean="0"/>
              <a:t>07.04.2026</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16F445-C05B-454C-81AF-4D28264BB29F}" type="slidenum">
              <a:rPr lang="ru-RU" smtClean="0"/>
              <a:t>‹#›</a:t>
            </a:fld>
            <a:endParaRPr lang="ru-RU"/>
          </a:p>
        </p:txBody>
      </p:sp>
    </p:spTree>
    <p:extLst>
      <p:ext uri="{BB962C8B-B14F-4D97-AF65-F5344CB8AC3E}">
        <p14:creationId xmlns:p14="http://schemas.microsoft.com/office/powerpoint/2010/main" val="324724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ky-KG"/>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B29D9AA-3A94-48C3-9214-46404E9C2A8F}" type="datetimeFigureOut">
              <a:rPr lang="ru-RU" smtClean="0"/>
              <a:t>07.04.2026</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16F445-C05B-454C-81AF-4D28264BB29F}" type="slidenum">
              <a:rPr lang="ru-RU" smtClean="0"/>
              <a:t>‹#›</a:t>
            </a:fld>
            <a:endParaRPr lang="ru-RU"/>
          </a:p>
        </p:txBody>
      </p:sp>
    </p:spTree>
    <p:extLst>
      <p:ext uri="{BB962C8B-B14F-4D97-AF65-F5344CB8AC3E}">
        <p14:creationId xmlns:p14="http://schemas.microsoft.com/office/powerpoint/2010/main" val="34458766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12" name="Group 6"/>
          <p:cNvGrpSpPr/>
          <p:nvPr/>
        </p:nvGrpSpPr>
        <p:grpSpPr>
          <a:xfrm>
            <a:off x="-15736" y="0"/>
            <a:ext cx="12229962" cy="6856214"/>
            <a:chOff x="-15736" y="0"/>
            <a:chExt cx="12229962" cy="6856214"/>
          </a:xfrm>
        </p:grpSpPr>
        <p:pic>
          <p:nvPicPr>
            <p:cNvPr id="2097152" name="Picture 7" descr="HD-PanelContent.png"/>
            <p:cNvPicPr>
              <a:picLocks noChangeAspect="1"/>
            </p:cNvPicPr>
            <p:nvPr/>
          </p:nvPicPr>
          <p:blipFill>
            <a:blip r:embed="rId19"/>
            <a:stretch>
              <a:fillRect/>
            </a:stretch>
          </p:blipFill>
          <p:spPr>
            <a:xfrm>
              <a:off x="0" y="0"/>
              <a:ext cx="12188825" cy="6856214"/>
            </a:xfrm>
            <a:prstGeom prst="rect">
              <a:avLst/>
            </a:prstGeom>
          </p:spPr>
        </p:pic>
        <p:sp>
          <p:nvSpPr>
            <p:cNvPr id="1048576"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97153" name="Picture 9" descr="HDRibbonContent-UniformTrim.png"/>
            <p:cNvPicPr>
              <a:picLocks noChangeAspect="1"/>
            </p:cNvPicPr>
            <p:nvPr/>
          </p:nvPicPr>
          <p:blipFill rotWithShape="1">
            <a:blip r:embed="rId20"/>
            <a:srcRect/>
            <a:stretch>
              <a:fillRect/>
            </a:stretch>
          </p:blipFill>
          <p:spPr>
            <a:xfrm>
              <a:off x="-15736" y="3153832"/>
              <a:ext cx="777240" cy="606425"/>
            </a:xfrm>
            <a:prstGeom prst="rect">
              <a:avLst/>
            </a:prstGeom>
          </p:spPr>
        </p:pic>
        <p:pic>
          <p:nvPicPr>
            <p:cNvPr id="2097154" name="Picture 10" descr="HDRibbonContent-UniformTrim.png"/>
            <p:cNvPicPr>
              <a:picLocks noChangeAspect="1"/>
            </p:cNvPicPr>
            <p:nvPr/>
          </p:nvPicPr>
          <p:blipFill rotWithShape="1">
            <a:blip r:embed="rId20"/>
            <a:srcRect/>
            <a:stretch>
              <a:fillRect/>
            </a:stretch>
          </p:blipFill>
          <p:spPr>
            <a:xfrm>
              <a:off x="11436986" y="3153832"/>
              <a:ext cx="777240" cy="606425"/>
            </a:xfrm>
            <a:prstGeom prst="rect">
              <a:avLst/>
            </a:prstGeom>
          </p:spPr>
        </p:pic>
      </p:grpSp>
      <p:sp>
        <p:nvSpPr>
          <p:cNvPr id="1048577"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1048578"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579"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B29D9AA-3A94-48C3-9214-46404E9C2A8F}" type="datetimeFigureOut">
              <a:rPr lang="ru-RU" smtClean="0"/>
              <a:t>07.04.2026</a:t>
            </a:fld>
            <a:endParaRPr lang="ru-RU"/>
          </a:p>
        </p:txBody>
      </p:sp>
      <p:sp>
        <p:nvSpPr>
          <p:cNvPr id="1048580"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1048581"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16F445-C05B-454C-81AF-4D28264BB29F}" type="slidenum">
              <a:rPr lang="ru-RU" smtClean="0"/>
              <a:t>‹#›</a:t>
            </a:fld>
            <a:endParaRPr lang="ru-RU"/>
          </a:p>
        </p:txBody>
      </p:sp>
    </p:spTree>
    <p:extLst>
      <p:ext uri="{BB962C8B-B14F-4D97-AF65-F5344CB8AC3E}">
        <p14:creationId xmlns:p14="http://schemas.microsoft.com/office/powerpoint/2010/main" val="42147220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6ABD39-8DC3-4B06-8B34-0E5D73DCA6AE}"/>
              </a:ext>
            </a:extLst>
          </p:cNvPr>
          <p:cNvSpPr>
            <a:spLocks noGrp="1"/>
          </p:cNvSpPr>
          <p:nvPr>
            <p:ph type="ctrTitle"/>
          </p:nvPr>
        </p:nvSpPr>
        <p:spPr>
          <a:xfrm>
            <a:off x="2790052" y="2530137"/>
            <a:ext cx="6815669" cy="1811044"/>
          </a:xfrm>
        </p:spPr>
        <p:txBody>
          <a:bodyPr/>
          <a:lstStyle/>
          <a:p>
            <a:pPr>
              <a:lnSpc>
                <a:spcPct val="107000"/>
              </a:lnSpc>
              <a:spcAft>
                <a:spcPts val="800"/>
              </a:spcAft>
            </a:pP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b="1" kern="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Проект  АНО «Евразия»  </a:t>
            </a:r>
            <a:br>
              <a:rPr lang="ru-RU" sz="1400" b="1" kern="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ru-RU" sz="1400" b="1" kern="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«Побратимы школы»</a:t>
            </a:r>
            <a:br>
              <a:rPr lang="ru-RU" sz="1400" b="1" kern="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2400" b="1" kern="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2800" b="1" kern="1800" dirty="0">
                <a:solidFill>
                  <a:schemeClr val="accent4">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«От изучения подвигов к современным </a:t>
            </a:r>
            <a:br>
              <a:rPr lang="ru-RU" sz="2800" b="1" kern="1800" dirty="0">
                <a:solidFill>
                  <a:schemeClr val="accent4">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2800" b="1" kern="1800" dirty="0">
                <a:solidFill>
                  <a:schemeClr val="accent4">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добрым делам»</a:t>
            </a:r>
            <a:br>
              <a:rPr lang="ru-RU" sz="2800" b="1"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ru-RU" sz="2800" b="1" dirty="0">
              <a:solidFill>
                <a:schemeClr val="accent4">
                  <a:lumMod val="60000"/>
                  <a:lumOff val="40000"/>
                </a:schemeClr>
              </a:solidFill>
            </a:endParaRPr>
          </a:p>
        </p:txBody>
      </p:sp>
      <p:sp>
        <p:nvSpPr>
          <p:cNvPr id="3" name="Подзаголовок 2">
            <a:extLst>
              <a:ext uri="{FF2B5EF4-FFF2-40B4-BE49-F238E27FC236}">
                <a16:creationId xmlns:a16="http://schemas.microsoft.com/office/drawing/2014/main" id="{889C9A87-91D6-4980-88DB-E6FF12CFB422}"/>
              </a:ext>
            </a:extLst>
          </p:cNvPr>
          <p:cNvSpPr>
            <a:spLocks noGrp="1"/>
          </p:cNvSpPr>
          <p:nvPr>
            <p:ph type="subTitle" idx="1"/>
          </p:nvPr>
        </p:nvSpPr>
        <p:spPr>
          <a:xfrm>
            <a:off x="2790052" y="4065973"/>
            <a:ext cx="6815669" cy="1125490"/>
          </a:xfrm>
        </p:spPr>
        <p:txBody>
          <a:bodyPr>
            <a:normAutofit fontScale="85000" lnSpcReduction="20000"/>
          </a:bodyPr>
          <a:lstStyle/>
          <a:p>
            <a:r>
              <a:rPr lang="ru-RU" b="1" i="1" dirty="0"/>
              <a:t>ОШ№48 </a:t>
            </a:r>
            <a:r>
              <a:rPr lang="ru-RU" b="1" i="1" dirty="0" err="1"/>
              <a:t>г.Бишкек</a:t>
            </a:r>
            <a:endParaRPr lang="ru-RU" b="1" i="1" dirty="0"/>
          </a:p>
          <a:p>
            <a:r>
              <a:rPr lang="ru-RU" b="1" i="1" dirty="0"/>
              <a:t>ОК№32 </a:t>
            </a:r>
            <a:r>
              <a:rPr lang="ru-RU" b="1" i="1" dirty="0" err="1"/>
              <a:t>г.Ярославль</a:t>
            </a:r>
            <a:endParaRPr lang="ru-RU" b="1" i="1" dirty="0"/>
          </a:p>
          <a:p>
            <a:pPr algn="r"/>
            <a:r>
              <a:rPr lang="ru-RU" dirty="0"/>
              <a:t>Март-Апрель  2026г</a:t>
            </a:r>
          </a:p>
          <a:p>
            <a:endParaRPr lang="ru-RU" dirty="0"/>
          </a:p>
          <a:p>
            <a:endParaRPr lang="ru-RU" dirty="0"/>
          </a:p>
        </p:txBody>
      </p:sp>
    </p:spTree>
    <p:extLst>
      <p:ext uri="{BB962C8B-B14F-4D97-AF65-F5344CB8AC3E}">
        <p14:creationId xmlns:p14="http://schemas.microsoft.com/office/powerpoint/2010/main" val="21982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54349A-79EF-5A55-314F-9BA553E6B0BF}"/>
              </a:ext>
            </a:extLst>
          </p:cNvPr>
          <p:cNvSpPr>
            <a:spLocks noGrp="1"/>
          </p:cNvSpPr>
          <p:nvPr>
            <p:ph type="title"/>
          </p:nvPr>
        </p:nvSpPr>
        <p:spPr>
          <a:xfrm>
            <a:off x="1295399" y="1041400"/>
            <a:ext cx="6241816" cy="817880"/>
          </a:xfrm>
        </p:spPr>
        <p:txBody>
          <a:bodyPr/>
          <a:lstStyle/>
          <a:p>
            <a:r>
              <a:rPr lang="ky-KG" dirty="0"/>
              <a:t>Казачук Юлия Владимировна.</a:t>
            </a:r>
          </a:p>
        </p:txBody>
      </p:sp>
      <p:pic>
        <p:nvPicPr>
          <p:cNvPr id="6" name="Рисунок 5">
            <a:extLst>
              <a:ext uri="{FF2B5EF4-FFF2-40B4-BE49-F238E27FC236}">
                <a16:creationId xmlns:a16="http://schemas.microsoft.com/office/drawing/2014/main" id="{9FBCF9B8-02F4-EF49-3BFD-61B9DEE89E88}"/>
              </a:ext>
            </a:extLst>
          </p:cNvPr>
          <p:cNvPicPr>
            <a:picLocks noGrp="1" noChangeAspect="1"/>
          </p:cNvPicPr>
          <p:nvPr>
            <p:ph type="pic" idx="1"/>
          </p:nvPr>
        </p:nvPicPr>
        <p:blipFill>
          <a:blip r:embed="rId2"/>
          <a:srcRect t="14933" b="14933"/>
          <a:stretch/>
        </p:blipFill>
        <p:spPr>
          <a:prstGeom prst="roundRect">
            <a:avLst>
              <a:gd name="adj" fmla="val 0"/>
            </a:avLst>
          </a:prstGeom>
          <a:ln w="57150" cmpd="thickThin">
            <a:solidFill>
              <a:prstClr val="black">
                <a:lumMod val="50000"/>
                <a:lumOff val="50000"/>
              </a:prstClr>
            </a:solidFill>
            <a:miter lim="800000"/>
          </a:ln>
          <a:effectLst>
            <a:innerShdw blurRad="57150" dist="38100" dir="14460000">
              <a:srgbClr val="000000">
                <a:alpha val="70000"/>
              </a:srgbClr>
            </a:innerShdw>
          </a:effectLst>
        </p:spPr>
      </p:pic>
      <p:sp>
        <p:nvSpPr>
          <p:cNvPr id="4" name="Текст 3">
            <a:extLst>
              <a:ext uri="{FF2B5EF4-FFF2-40B4-BE49-F238E27FC236}">
                <a16:creationId xmlns:a16="http://schemas.microsoft.com/office/drawing/2014/main" id="{2255A703-57A8-B05A-20D4-EDFB5DED5C1A}"/>
              </a:ext>
            </a:extLst>
          </p:cNvPr>
          <p:cNvSpPr>
            <a:spLocks noGrp="1"/>
          </p:cNvSpPr>
          <p:nvPr>
            <p:ph type="body" sz="half" idx="2"/>
          </p:nvPr>
        </p:nvSpPr>
        <p:spPr>
          <a:xfrm>
            <a:off x="1295399" y="2235200"/>
            <a:ext cx="6241816" cy="2945552"/>
          </a:xfrm>
        </p:spPr>
        <p:txBody>
          <a:bodyPr>
            <a:normAutofit/>
          </a:bodyPr>
          <a:lstStyle/>
          <a:p>
            <a:r>
              <a:rPr lang="ru-RU" dirty="0"/>
              <a:t>Моя героиня — моя мама. Она мой герой, потому что ради меня сделала очень важный выбор: когда я пошёл в школу, она оставила высокооплачиваемую работу бухгалтера, чтобы помогать мне с учёбой и водить на спортивные секции. Моя мама добрая, заботливая, терпеливая и ответственная. Она всегда поддерживает меня и верит в мои силы. Она научила меня быть трудолюбивым, не сдаваться и ценить заботу близких.</a:t>
            </a:r>
            <a:endParaRPr lang="ky-KG" dirty="0"/>
          </a:p>
        </p:txBody>
      </p:sp>
    </p:spTree>
    <p:extLst>
      <p:ext uri="{BB962C8B-B14F-4D97-AF65-F5344CB8AC3E}">
        <p14:creationId xmlns:p14="http://schemas.microsoft.com/office/powerpoint/2010/main" val="1297527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2A544C-BA76-A545-0B4F-1394142E10B8}"/>
              </a:ext>
            </a:extLst>
          </p:cNvPr>
          <p:cNvSpPr>
            <a:spLocks noGrp="1"/>
          </p:cNvSpPr>
          <p:nvPr>
            <p:ph type="title"/>
          </p:nvPr>
        </p:nvSpPr>
        <p:spPr>
          <a:xfrm>
            <a:off x="1295399" y="1442720"/>
            <a:ext cx="6241816" cy="985520"/>
          </a:xfrm>
        </p:spPr>
        <p:txBody>
          <a:bodyPr/>
          <a:lstStyle/>
          <a:p>
            <a:r>
              <a:rPr lang="ru-RU" dirty="0" err="1"/>
              <a:t>Аскербеков</a:t>
            </a:r>
            <a:r>
              <a:rPr lang="ru-RU" dirty="0"/>
              <a:t> Султан</a:t>
            </a:r>
            <a:endParaRPr lang="ky-KG" dirty="0"/>
          </a:p>
        </p:txBody>
      </p:sp>
      <p:pic>
        <p:nvPicPr>
          <p:cNvPr id="6" name="Рисунок 5">
            <a:extLst>
              <a:ext uri="{FF2B5EF4-FFF2-40B4-BE49-F238E27FC236}">
                <a16:creationId xmlns:a16="http://schemas.microsoft.com/office/drawing/2014/main" id="{0F2A4C04-4EB3-F425-C38C-CBBF848D3314}"/>
              </a:ext>
            </a:extLst>
          </p:cNvPr>
          <p:cNvPicPr>
            <a:picLocks noGrp="1" noChangeAspect="1"/>
          </p:cNvPicPr>
          <p:nvPr>
            <p:ph type="pic" idx="1"/>
          </p:nvPr>
        </p:nvPicPr>
        <p:blipFill>
          <a:blip r:embed="rId2"/>
          <a:srcRect l="7225" r="7225"/>
          <a:stretch/>
        </p:blipFill>
        <p:spPr>
          <a:xfrm>
            <a:off x="8006081" y="1041400"/>
            <a:ext cx="3152098" cy="4775200"/>
          </a:xfrm>
          <a:prstGeom prst="roundRect">
            <a:avLst>
              <a:gd name="adj" fmla="val 0"/>
            </a:avLst>
          </a:prstGeom>
          <a:ln w="57150" cmpd="thickThin">
            <a:solidFill>
              <a:prstClr val="black">
                <a:lumMod val="50000"/>
                <a:lumOff val="50000"/>
              </a:prstClr>
            </a:solidFill>
            <a:miter lim="800000"/>
          </a:ln>
          <a:effectLst>
            <a:innerShdw blurRad="57150" dist="38100" dir="14460000">
              <a:srgbClr val="000000">
                <a:alpha val="70000"/>
              </a:srgbClr>
            </a:innerShdw>
          </a:effectLst>
        </p:spPr>
      </p:pic>
      <p:sp>
        <p:nvSpPr>
          <p:cNvPr id="4" name="Текст 3">
            <a:extLst>
              <a:ext uri="{FF2B5EF4-FFF2-40B4-BE49-F238E27FC236}">
                <a16:creationId xmlns:a16="http://schemas.microsoft.com/office/drawing/2014/main" id="{899CC019-9097-7915-3223-1D2FAD44A7E4}"/>
              </a:ext>
            </a:extLst>
          </p:cNvPr>
          <p:cNvSpPr>
            <a:spLocks noGrp="1"/>
          </p:cNvSpPr>
          <p:nvPr>
            <p:ph type="body" sz="half" idx="2"/>
          </p:nvPr>
        </p:nvSpPr>
        <p:spPr>
          <a:xfrm>
            <a:off x="1295399" y="2733040"/>
            <a:ext cx="6241816" cy="2682240"/>
          </a:xfrm>
        </p:spPr>
        <p:txBody>
          <a:bodyPr>
            <a:normAutofit lnSpcReduction="10000"/>
          </a:bodyPr>
          <a:lstStyle/>
          <a:p>
            <a:r>
              <a:rPr lang="ru-RU" dirty="0"/>
              <a:t>Мой герой — это мой старший брат. Он самый близкий для меня человек после родителей. Мой брат окончил школу, в которой я сейчас учусь, и поступил  в Российский университет дружбы народов (РУДН) на экономический факультет на бюджет. Я считаю его героем, потому что он трудолюбивый и целеустремлённый. Он сам добился успеха и всегда поддерживает меня в трудную минуту. Мой брат весёлый, умный, добрый и ответственный. Он научил меня кататься на велосипеде, играть в баскетбол и плавать, а также верить в себя и не сдаваться.</a:t>
            </a:r>
            <a:endParaRPr lang="ky-KG" dirty="0"/>
          </a:p>
        </p:txBody>
      </p:sp>
    </p:spTree>
    <p:extLst>
      <p:ext uri="{BB962C8B-B14F-4D97-AF65-F5344CB8AC3E}">
        <p14:creationId xmlns:p14="http://schemas.microsoft.com/office/powerpoint/2010/main" val="402243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99E4C0-F437-44BB-AB23-EF6760CD3F6A}"/>
              </a:ext>
            </a:extLst>
          </p:cNvPr>
          <p:cNvSpPr>
            <a:spLocks noGrp="1"/>
          </p:cNvSpPr>
          <p:nvPr>
            <p:ph type="title"/>
          </p:nvPr>
        </p:nvSpPr>
        <p:spPr>
          <a:xfrm>
            <a:off x="1304277" y="1067086"/>
            <a:ext cx="6241816" cy="1371600"/>
          </a:xfrm>
        </p:spPr>
        <p:txBody>
          <a:bodyPr/>
          <a:lstStyle/>
          <a:p>
            <a:r>
              <a:rPr lang="ru-RU" dirty="0" err="1"/>
              <a:t>Гулбарчын</a:t>
            </a:r>
            <a:r>
              <a:rPr lang="ru-RU" dirty="0"/>
              <a:t> </a:t>
            </a:r>
            <a:r>
              <a:rPr lang="ru-RU" dirty="0" err="1"/>
              <a:t>Айдарбековна</a:t>
            </a:r>
            <a:r>
              <a:rPr lang="ru-RU" dirty="0"/>
              <a:t>.</a:t>
            </a:r>
          </a:p>
        </p:txBody>
      </p:sp>
      <p:pic>
        <p:nvPicPr>
          <p:cNvPr id="8" name="Рисунок 7">
            <a:extLst>
              <a:ext uri="{FF2B5EF4-FFF2-40B4-BE49-F238E27FC236}">
                <a16:creationId xmlns:a16="http://schemas.microsoft.com/office/drawing/2014/main" id="{A75B576D-E9E5-D614-5F8E-2084FC8700D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852" r="9852"/>
          <a:stretch>
            <a:fillRect/>
          </a:stretch>
        </p:blipFill>
        <p:spPr>
          <a:xfrm>
            <a:off x="8153554" y="949121"/>
            <a:ext cx="3063347" cy="4775200"/>
          </a:xfrm>
        </p:spPr>
      </p:pic>
      <p:sp>
        <p:nvSpPr>
          <p:cNvPr id="6" name="Текст 5">
            <a:extLst>
              <a:ext uri="{FF2B5EF4-FFF2-40B4-BE49-F238E27FC236}">
                <a16:creationId xmlns:a16="http://schemas.microsoft.com/office/drawing/2014/main" id="{D373EBAD-CD7C-47A0-B967-96BFF8164A4A}"/>
              </a:ext>
            </a:extLst>
          </p:cNvPr>
          <p:cNvSpPr>
            <a:spLocks noGrp="1"/>
          </p:cNvSpPr>
          <p:nvPr>
            <p:ph type="body" sz="half" idx="2"/>
          </p:nvPr>
        </p:nvSpPr>
        <p:spPr>
          <a:xfrm>
            <a:off x="1446320" y="2754297"/>
            <a:ext cx="6241816" cy="1828800"/>
          </a:xfrm>
        </p:spPr>
        <p:txBody>
          <a:bodyPr>
            <a:normAutofit fontScale="85000" lnSpcReduction="20000"/>
          </a:bodyPr>
          <a:lstStyle/>
          <a:p>
            <a:r>
              <a:rPr lang="ru-RU" dirty="0"/>
              <a:t>“У каждого  из нас в жизни есть такой человек, которым мы восхищаемся, который поддерживает и вдохновляет нас. Для кого-то героем-вдохновителем является известная личность, а для меня – моя мама. Для всех его мама самая близкая, самая лучшая. Для меня она именно тот человек, которому я доверяю и за которого отдам свою жизнь. Добрая нежная ласковая… Поддержит, поможет, позаботится. Без нее мир серый и беззвучный. Мама направит на правильный путь и даст нужный совет. С самого рождения и по сей день она всегда  рядом. Она мой друг, помощник, советчик, в общем, мой герой. </a:t>
            </a:r>
          </a:p>
        </p:txBody>
      </p:sp>
    </p:spTree>
    <p:extLst>
      <p:ext uri="{BB962C8B-B14F-4D97-AF65-F5344CB8AC3E}">
        <p14:creationId xmlns:p14="http://schemas.microsoft.com/office/powerpoint/2010/main" val="3570044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54E2FB-8712-4401-9E51-AA768CAFEB24}"/>
              </a:ext>
            </a:extLst>
          </p:cNvPr>
          <p:cNvSpPr>
            <a:spLocks noGrp="1"/>
          </p:cNvSpPr>
          <p:nvPr>
            <p:ph type="title"/>
          </p:nvPr>
        </p:nvSpPr>
        <p:spPr>
          <a:xfrm>
            <a:off x="1308670" y="442904"/>
            <a:ext cx="6241816" cy="1371600"/>
          </a:xfrm>
        </p:spPr>
        <p:txBody>
          <a:bodyPr/>
          <a:lstStyle/>
          <a:p>
            <a:r>
              <a:rPr lang="ru-RU" dirty="0"/>
              <a:t>Касым </a:t>
            </a:r>
            <a:r>
              <a:rPr lang="ru-RU" dirty="0" err="1"/>
              <a:t>Тыныстанов</a:t>
            </a:r>
            <a:endParaRPr lang="LID4096" dirty="0"/>
          </a:p>
        </p:txBody>
      </p:sp>
      <p:pic>
        <p:nvPicPr>
          <p:cNvPr id="6" name="Рисунок 5">
            <a:extLst>
              <a:ext uri="{FF2B5EF4-FFF2-40B4-BE49-F238E27FC236}">
                <a16:creationId xmlns:a16="http://schemas.microsoft.com/office/drawing/2014/main" id="{45AA2DA0-525E-4E51-99BF-D99541D0451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812" r="16812"/>
          <a:stretch>
            <a:fillRect/>
          </a:stretch>
        </p:blipFill>
        <p:spPr/>
      </p:pic>
      <p:sp>
        <p:nvSpPr>
          <p:cNvPr id="4" name="Текст 3">
            <a:extLst>
              <a:ext uri="{FF2B5EF4-FFF2-40B4-BE49-F238E27FC236}">
                <a16:creationId xmlns:a16="http://schemas.microsoft.com/office/drawing/2014/main" id="{2F1716D1-C6FF-4D63-BE8B-0A25797AB32E}"/>
              </a:ext>
            </a:extLst>
          </p:cNvPr>
          <p:cNvSpPr>
            <a:spLocks noGrp="1"/>
          </p:cNvSpPr>
          <p:nvPr>
            <p:ph type="body" sz="half" idx="2"/>
          </p:nvPr>
        </p:nvSpPr>
        <p:spPr>
          <a:xfrm>
            <a:off x="1370814" y="1926454"/>
            <a:ext cx="6241816" cy="3817398"/>
          </a:xfrm>
        </p:spPr>
        <p:txBody>
          <a:bodyPr>
            <a:noAutofit/>
          </a:bodyPr>
          <a:lstStyle/>
          <a:p>
            <a:endParaRPr lang="ru-RU" sz="1200" dirty="0"/>
          </a:p>
          <a:p>
            <a:r>
              <a:rPr lang="ru-RU" sz="1200" dirty="0"/>
              <a:t>Касым </a:t>
            </a:r>
            <a:r>
              <a:rPr lang="ru-RU" sz="1200" dirty="0" err="1"/>
              <a:t>Тыныстанов</a:t>
            </a:r>
            <a:r>
              <a:rPr lang="ru-RU" sz="1200" dirty="0"/>
              <a:t> — выдающийся кыргызский учёный, писатель и общественный деятель. Он был очень образованным, умным и целеустремлённым человеком. </a:t>
            </a:r>
            <a:r>
              <a:rPr lang="ru-RU" sz="1200" dirty="0" err="1"/>
              <a:t>К.Тыныстанов</a:t>
            </a:r>
            <a:r>
              <a:rPr lang="ru-RU" sz="1200" dirty="0"/>
              <a:t> сыграл огромную роль в развитии кыргызского языка и литературы. Он был трудолюбивым и смелым, не боялся брать на себя ответственность за развитие культуры своего народа. Несмотря на трудности того времени, он продолжал работать ради будущего Кыргызстана. Касым </a:t>
            </a:r>
            <a:r>
              <a:rPr lang="ru-RU" sz="1200" dirty="0" err="1"/>
              <a:t>Тыныстанов</a:t>
            </a:r>
            <a:r>
              <a:rPr lang="ru-RU" sz="1200" dirty="0"/>
              <a:t> учит меня тому, что нужно ценить свой язык, культуру и историю. Он показывает, что образование и знания могут изменить жизнь людей и даже всей страны. Также он учит не сдаваться и идти к своей цели, даже если сложно. Касым </a:t>
            </a:r>
            <a:r>
              <a:rPr lang="ru-RU" sz="1200" dirty="0" err="1"/>
              <a:t>Тыныстанов</a:t>
            </a:r>
            <a:r>
              <a:rPr lang="ru-RU" sz="1200" dirty="0"/>
              <a:t>, внёс огромный вклад в развитие кыргызского языка. Благодаря таким людям, как он, мы сегодня можем учиться на родном языке. Его жизнь — пример того, как один человек может повлиять на будущее целого народа.</a:t>
            </a:r>
            <a:endParaRPr lang="LID4096" sz="1200" dirty="0"/>
          </a:p>
        </p:txBody>
      </p:sp>
      <p:sp>
        <p:nvSpPr>
          <p:cNvPr id="3" name="TextBox 2">
            <a:extLst>
              <a:ext uri="{FF2B5EF4-FFF2-40B4-BE49-F238E27FC236}">
                <a16:creationId xmlns:a16="http://schemas.microsoft.com/office/drawing/2014/main" id="{C5746CA5-B6A0-4214-B427-638FCDE8564D}"/>
              </a:ext>
            </a:extLst>
          </p:cNvPr>
          <p:cNvSpPr txBox="1"/>
          <p:nvPr/>
        </p:nvSpPr>
        <p:spPr>
          <a:xfrm>
            <a:off x="9869864" y="6363093"/>
            <a:ext cx="18678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Есенбеков</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Эржан</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85557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99E4C0-F437-44BB-AB23-EF6760CD3F6A}"/>
              </a:ext>
            </a:extLst>
          </p:cNvPr>
          <p:cNvSpPr>
            <a:spLocks noGrp="1"/>
          </p:cNvSpPr>
          <p:nvPr>
            <p:ph type="title"/>
          </p:nvPr>
        </p:nvSpPr>
        <p:spPr>
          <a:xfrm>
            <a:off x="1295399" y="853440"/>
            <a:ext cx="6241816" cy="1056640"/>
          </a:xfrm>
        </p:spPr>
        <p:txBody>
          <a:bodyPr/>
          <a:lstStyle/>
          <a:p>
            <a:r>
              <a:rPr lang="ru-RU" dirty="0"/>
              <a:t>Кобцев Иван Сергеевич</a:t>
            </a:r>
          </a:p>
        </p:txBody>
      </p:sp>
      <p:pic>
        <p:nvPicPr>
          <p:cNvPr id="2" name="Рисунок 1">
            <a:extLst>
              <a:ext uri="{FF2B5EF4-FFF2-40B4-BE49-F238E27FC236}">
                <a16:creationId xmlns:a16="http://schemas.microsoft.com/office/drawing/2014/main" id="{6FA58C6C-C514-C831-F001-A12FFF052739}"/>
              </a:ext>
            </a:extLst>
          </p:cNvPr>
          <p:cNvPicPr>
            <a:picLocks noGrp="1" noChangeAspect="1"/>
          </p:cNvPicPr>
          <p:nvPr>
            <p:ph type="pic" idx="1"/>
          </p:nvPr>
        </p:nvPicPr>
        <p:blipFill>
          <a:blip r:embed="rId2"/>
          <a:srcRect l="9331" r="9331"/>
          <a:stretch>
            <a:fillRect/>
          </a:stretch>
        </p:blipFill>
        <p:spPr>
          <a:prstGeom prst="rect">
            <a:avLst/>
          </a:prstGeom>
        </p:spPr>
      </p:pic>
      <p:sp>
        <p:nvSpPr>
          <p:cNvPr id="6" name="Текст 5">
            <a:extLst>
              <a:ext uri="{FF2B5EF4-FFF2-40B4-BE49-F238E27FC236}">
                <a16:creationId xmlns:a16="http://schemas.microsoft.com/office/drawing/2014/main" id="{D373EBAD-CD7C-47A0-B967-96BFF8164A4A}"/>
              </a:ext>
            </a:extLst>
          </p:cNvPr>
          <p:cNvSpPr>
            <a:spLocks noGrp="1"/>
          </p:cNvSpPr>
          <p:nvPr>
            <p:ph type="body" sz="half" idx="2"/>
          </p:nvPr>
        </p:nvSpPr>
        <p:spPr>
          <a:xfrm>
            <a:off x="1137920" y="2204720"/>
            <a:ext cx="6399295" cy="3464560"/>
          </a:xfrm>
        </p:spPr>
        <p:txBody>
          <a:bodyPr>
            <a:normAutofit/>
          </a:bodyPr>
          <a:lstStyle/>
          <a:p>
            <a:r>
              <a:rPr lang="ru-RU" dirty="0"/>
              <a:t>Моим героем является мой дядя. Он работает программистом в крупном банке и разрабатывает инвестиционные программы. В работе он использует язык программирования Go, который освоил самостоятельно. Я считаю его героем, потому что он всего добился своим трудом и постоянно развивается. Он трудолюбивый, ответственный и целеустремлённый человек, не боится сложных задач. Мой дядя научил меня не сдаваться, верить в себя и всегда стремиться к знаниям. Я горжусь им и считаю его примером для подражания.</a:t>
            </a:r>
          </a:p>
        </p:txBody>
      </p:sp>
    </p:spTree>
    <p:extLst>
      <p:ext uri="{BB962C8B-B14F-4D97-AF65-F5344CB8AC3E}">
        <p14:creationId xmlns:p14="http://schemas.microsoft.com/office/powerpoint/2010/main" val="74529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07E1F9-C6D0-4F0F-B4C6-9E163F92B511}"/>
              </a:ext>
            </a:extLst>
          </p:cNvPr>
          <p:cNvSpPr>
            <a:spLocks noGrp="1"/>
          </p:cNvSpPr>
          <p:nvPr>
            <p:ph type="title"/>
          </p:nvPr>
        </p:nvSpPr>
        <p:spPr>
          <a:xfrm>
            <a:off x="1370813" y="1280516"/>
            <a:ext cx="6241816" cy="1132745"/>
          </a:xfrm>
        </p:spPr>
        <p:txBody>
          <a:bodyPr/>
          <a:lstStyle/>
          <a:p>
            <a:r>
              <a:rPr lang="ru-RU" dirty="0" err="1"/>
              <a:t>Исмаилбек</a:t>
            </a:r>
            <a:r>
              <a:rPr lang="ru-RU" dirty="0"/>
              <a:t> </a:t>
            </a:r>
            <a:r>
              <a:rPr lang="ru-RU" dirty="0" err="1"/>
              <a:t>Таранчиев</a:t>
            </a:r>
            <a:r>
              <a:rPr lang="ru-RU" dirty="0"/>
              <a:t> (1923–1944)</a:t>
            </a:r>
            <a:endParaRPr lang="LID4096" dirty="0"/>
          </a:p>
        </p:txBody>
      </p:sp>
      <p:sp>
        <p:nvSpPr>
          <p:cNvPr id="4" name="Текст 3">
            <a:extLst>
              <a:ext uri="{FF2B5EF4-FFF2-40B4-BE49-F238E27FC236}">
                <a16:creationId xmlns:a16="http://schemas.microsoft.com/office/drawing/2014/main" id="{840E4BEA-A92F-4900-8E77-A8F9A26B2362}"/>
              </a:ext>
            </a:extLst>
          </p:cNvPr>
          <p:cNvSpPr>
            <a:spLocks noGrp="1"/>
          </p:cNvSpPr>
          <p:nvPr>
            <p:ph type="body" sz="half" idx="2"/>
          </p:nvPr>
        </p:nvSpPr>
        <p:spPr>
          <a:xfrm>
            <a:off x="1219985" y="2746384"/>
            <a:ext cx="6241816" cy="2202689"/>
          </a:xfrm>
        </p:spPr>
        <p:txBody>
          <a:bodyPr>
            <a:normAutofit fontScale="85000" lnSpcReduction="10000"/>
          </a:bodyPr>
          <a:lstStyle/>
          <a:p>
            <a:r>
              <a:rPr lang="ru-RU" dirty="0"/>
              <a:t>Герой Советского Союза, участник Великая Отечественная война. Родился в Киргизской ССР. В Красную армию призван в 1942 году. Служил стрелком, участвовал в ожесточённых боях против немецко-фашистских войск на </a:t>
            </a:r>
            <a:r>
              <a:rPr lang="ru-RU" dirty="0" err="1"/>
              <a:t>фронте.В</a:t>
            </a:r>
            <a:r>
              <a:rPr lang="ru-RU" dirty="0"/>
              <a:t> 1944 году во время наступления его подразделение было остановлено огнём вражеского дзота. Чтобы обеспечить продвижение бойцов, </a:t>
            </a:r>
            <a:r>
              <a:rPr lang="ru-RU" dirty="0" err="1"/>
              <a:t>Таранчиев</a:t>
            </a:r>
            <a:r>
              <a:rPr lang="ru-RU" dirty="0"/>
              <a:t> закрыл амбразуру своим телом. Это позволило подавить огневую точку и выполнить боевую </a:t>
            </a:r>
            <a:r>
              <a:rPr lang="ru-RU" dirty="0" err="1"/>
              <a:t>задачу.Погиб</a:t>
            </a:r>
            <a:r>
              <a:rPr lang="ru-RU" dirty="0"/>
              <a:t> на месте. За этот подвиг ему было присвоено звание Героя Советского Союза </a:t>
            </a:r>
            <a:r>
              <a:rPr lang="ru-RU" dirty="0" err="1"/>
              <a:t>посмертно.Его</a:t>
            </a:r>
            <a:r>
              <a:rPr lang="ru-RU" dirty="0"/>
              <a:t> именем названы улицы и школы в Кыргызстане, он считается одним из символов мужества и самопожертвования среди кыргызстанцев в годы войны</a:t>
            </a:r>
          </a:p>
        </p:txBody>
      </p:sp>
      <p:pic>
        <p:nvPicPr>
          <p:cNvPr id="10" name="Рисунок 9">
            <a:extLst>
              <a:ext uri="{FF2B5EF4-FFF2-40B4-BE49-F238E27FC236}">
                <a16:creationId xmlns:a16="http://schemas.microsoft.com/office/drawing/2014/main" id="{00B9E83B-599F-48AB-A7AF-225782B9D35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503" r="11503"/>
          <a:stretch>
            <a:fillRect/>
          </a:stretch>
        </p:blipFill>
        <p:spPr/>
      </p:pic>
      <p:sp>
        <p:nvSpPr>
          <p:cNvPr id="5" name="TextBox 4">
            <a:extLst>
              <a:ext uri="{FF2B5EF4-FFF2-40B4-BE49-F238E27FC236}">
                <a16:creationId xmlns:a16="http://schemas.microsoft.com/office/drawing/2014/main" id="{7460EC27-611D-4152-AEF2-B4748A499372}"/>
              </a:ext>
            </a:extLst>
          </p:cNvPr>
          <p:cNvSpPr txBox="1"/>
          <p:nvPr/>
        </p:nvSpPr>
        <p:spPr>
          <a:xfrm>
            <a:off x="9794450" y="6400800"/>
            <a:ext cx="19768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Токтогулов</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Дастан</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536127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9C84BF-488E-48D4-B9D9-E78DEB887DEA}"/>
              </a:ext>
            </a:extLst>
          </p:cNvPr>
          <p:cNvSpPr>
            <a:spLocks noGrp="1"/>
          </p:cNvSpPr>
          <p:nvPr>
            <p:ph type="title"/>
          </p:nvPr>
        </p:nvSpPr>
        <p:spPr>
          <a:xfrm>
            <a:off x="1370814" y="1041400"/>
            <a:ext cx="6241816" cy="1371600"/>
          </a:xfrm>
        </p:spPr>
        <p:txBody>
          <a:bodyPr/>
          <a:lstStyle/>
          <a:p>
            <a:r>
              <a:rPr lang="ru-RU" dirty="0"/>
              <a:t>Алексей Маресьев</a:t>
            </a:r>
            <a:endParaRPr lang="LID4096" dirty="0"/>
          </a:p>
        </p:txBody>
      </p:sp>
      <p:pic>
        <p:nvPicPr>
          <p:cNvPr id="6" name="Рисунок 5">
            <a:extLst>
              <a:ext uri="{FF2B5EF4-FFF2-40B4-BE49-F238E27FC236}">
                <a16:creationId xmlns:a16="http://schemas.microsoft.com/office/drawing/2014/main" id="{D3D56B28-C0DA-4036-9562-205E88F97B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908" r="2908"/>
          <a:stretch>
            <a:fillRect/>
          </a:stretch>
        </p:blipFill>
        <p:spPr/>
      </p:pic>
      <p:sp>
        <p:nvSpPr>
          <p:cNvPr id="4" name="Текст 3">
            <a:extLst>
              <a:ext uri="{FF2B5EF4-FFF2-40B4-BE49-F238E27FC236}">
                <a16:creationId xmlns:a16="http://schemas.microsoft.com/office/drawing/2014/main" id="{2C940BD2-045E-480D-A3D2-A430663CD087}"/>
              </a:ext>
            </a:extLst>
          </p:cNvPr>
          <p:cNvSpPr>
            <a:spLocks noGrp="1"/>
          </p:cNvSpPr>
          <p:nvPr>
            <p:ph type="body" sz="half" idx="2"/>
          </p:nvPr>
        </p:nvSpPr>
        <p:spPr>
          <a:xfrm>
            <a:off x="1314821" y="2755812"/>
            <a:ext cx="6241816" cy="1828800"/>
          </a:xfrm>
        </p:spPr>
        <p:txBody>
          <a:bodyPr>
            <a:normAutofit fontScale="62500" lnSpcReduction="20000"/>
          </a:bodyPr>
          <a:lstStyle/>
          <a:p>
            <a:r>
              <a:rPr lang="ru-RU" sz="1900" dirty="0"/>
              <a:t>Моим героем является Алексей Маресьев. Я выбрала его, потому что он показал невероятную силу духа и стойкость. Даже после того, как потерял ноги в бою, он не сдался, вернулся к службе и продолжил защищать свою страну. </a:t>
            </a:r>
          </a:p>
          <a:p>
            <a:r>
              <a:rPr lang="ru-RU" sz="1900" dirty="0"/>
              <a:t>Его история вдохновляет меня на то, чтобы не бояться трудностей и не опускать руки. Маресьев был смелым, сильным, целеустремлённым, ответственным и мужественным. Он никогда не сдавался, всегда боролся до конца, несмотря на опасность и свои травмы. Алексей Маресьев научил меня верить в себя, преодолевать трудности и бороться за свои цели. </a:t>
            </a:r>
          </a:p>
          <a:p>
            <a:r>
              <a:rPr lang="ru-RU" sz="1900" dirty="0"/>
              <a:t>Он показывает, что настоящий герой – это не только тот, кто совершает подвиги на поле боя, но и тот, кто не теряет силы духа перед жизненными испытаниями</a:t>
            </a:r>
            <a:r>
              <a:rPr lang="ru-RU" dirty="0"/>
              <a:t>.</a:t>
            </a:r>
            <a:endParaRPr lang="LID4096" dirty="0"/>
          </a:p>
        </p:txBody>
      </p:sp>
      <p:sp>
        <p:nvSpPr>
          <p:cNvPr id="3" name="TextBox 2">
            <a:extLst>
              <a:ext uri="{FF2B5EF4-FFF2-40B4-BE49-F238E27FC236}">
                <a16:creationId xmlns:a16="http://schemas.microsoft.com/office/drawing/2014/main" id="{9C4A31C1-BB1E-4E76-95BE-FD676AD7D8D2}"/>
              </a:ext>
            </a:extLst>
          </p:cNvPr>
          <p:cNvSpPr txBox="1"/>
          <p:nvPr/>
        </p:nvSpPr>
        <p:spPr>
          <a:xfrm>
            <a:off x="10086681" y="6400800"/>
            <a:ext cx="16802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Аринова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Наиля</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0446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0ED8A6-7D49-4B8F-A343-474419526C16}"/>
              </a:ext>
            </a:extLst>
          </p:cNvPr>
          <p:cNvSpPr>
            <a:spLocks noGrp="1"/>
          </p:cNvSpPr>
          <p:nvPr>
            <p:ph type="title"/>
          </p:nvPr>
        </p:nvSpPr>
        <p:spPr>
          <a:xfrm>
            <a:off x="1446228" y="1148541"/>
            <a:ext cx="6241816" cy="715933"/>
          </a:xfrm>
        </p:spPr>
        <p:txBody>
          <a:bodyPr/>
          <a:lstStyle/>
          <a:p>
            <a:r>
              <a:rPr lang="ru-RU" dirty="0" err="1"/>
              <a:t>Дүйшөнкул</a:t>
            </a:r>
            <a:r>
              <a:rPr lang="ru-RU" dirty="0"/>
              <a:t> </a:t>
            </a:r>
            <a:r>
              <a:rPr lang="ru-RU" dirty="0" err="1"/>
              <a:t>Шопоков</a:t>
            </a:r>
            <a:endParaRPr lang="LID4096" dirty="0"/>
          </a:p>
        </p:txBody>
      </p:sp>
      <p:pic>
        <p:nvPicPr>
          <p:cNvPr id="6" name="Рисунок 5">
            <a:extLst>
              <a:ext uri="{FF2B5EF4-FFF2-40B4-BE49-F238E27FC236}">
                <a16:creationId xmlns:a16="http://schemas.microsoft.com/office/drawing/2014/main" id="{FB440A18-F7B7-4ED3-9DB1-FAC4F9C27F1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316" r="5316"/>
          <a:stretch>
            <a:fillRect/>
          </a:stretch>
        </p:blipFill>
        <p:spPr/>
      </p:pic>
      <p:sp>
        <p:nvSpPr>
          <p:cNvPr id="4" name="Текст 3">
            <a:extLst>
              <a:ext uri="{FF2B5EF4-FFF2-40B4-BE49-F238E27FC236}">
                <a16:creationId xmlns:a16="http://schemas.microsoft.com/office/drawing/2014/main" id="{EABC3786-422D-40DF-8064-4AAF9D36469F}"/>
              </a:ext>
            </a:extLst>
          </p:cNvPr>
          <p:cNvSpPr>
            <a:spLocks noGrp="1"/>
          </p:cNvSpPr>
          <p:nvPr>
            <p:ph type="body" sz="half" idx="2"/>
          </p:nvPr>
        </p:nvSpPr>
        <p:spPr>
          <a:xfrm>
            <a:off x="1314253" y="2238680"/>
            <a:ext cx="6241816" cy="3194453"/>
          </a:xfrm>
        </p:spPr>
        <p:txBody>
          <a:bodyPr>
            <a:noAutofit/>
          </a:bodyPr>
          <a:lstStyle/>
          <a:p>
            <a:r>
              <a:rPr lang="ru-RU" sz="1400" dirty="0" err="1"/>
              <a:t>Дуйшенкул</a:t>
            </a:r>
            <a:r>
              <a:rPr lang="ru-RU" sz="1400" dirty="0"/>
              <a:t> </a:t>
            </a:r>
            <a:r>
              <a:rPr lang="ru-RU" sz="1400" dirty="0" err="1"/>
              <a:t>Шопоков</a:t>
            </a:r>
            <a:r>
              <a:rPr lang="ru-RU" sz="1400" dirty="0"/>
              <a:t> -герой Великой Отечественной войны, один из 28 панфиловцев. Он родился в Кыргызстане и был обычным человеком, но в трудное время стал настоящим защитником своей Родины.</a:t>
            </a:r>
          </a:p>
          <a:p>
            <a:r>
              <a:rPr lang="ru-RU" sz="1400" dirty="0"/>
              <a:t>По родству он не является моим родственником, но я считаю его своим героем, потому что он защищал свою страну и народ, не жалея себя.</a:t>
            </a:r>
          </a:p>
          <a:p>
            <a:r>
              <a:rPr lang="ru-RU" sz="1400" dirty="0"/>
              <a:t>Мой герой отличается такими качествами, как смелость, мужество, стойкость и любовь к Родине. Во время боя под Москвой он вместе с другими солдатами сражался против вражеских танков и не отступил.</a:t>
            </a:r>
          </a:p>
          <a:p>
            <a:r>
              <a:rPr lang="ru-RU" sz="1400" dirty="0" err="1"/>
              <a:t>Дуйшенкул</a:t>
            </a:r>
            <a:r>
              <a:rPr lang="ru-RU" sz="1400" dirty="0"/>
              <a:t> </a:t>
            </a:r>
            <a:r>
              <a:rPr lang="ru-RU" sz="1400" dirty="0" err="1"/>
              <a:t>Шопоков</a:t>
            </a:r>
            <a:r>
              <a:rPr lang="ru-RU" sz="1400" dirty="0"/>
              <a:t> научил меня быть храбро1й,не сдаваться в трудных ситуациях и всегда защищать то что тебе дорого.</a:t>
            </a:r>
          </a:p>
          <a:p>
            <a:r>
              <a:rPr lang="ru-RU" sz="1400" dirty="0"/>
              <a:t>Его подвиг вдохновляет меня быть лучше и сильнее.</a:t>
            </a:r>
            <a:endParaRPr lang="LID4096" sz="1400" dirty="0"/>
          </a:p>
        </p:txBody>
      </p:sp>
      <p:sp>
        <p:nvSpPr>
          <p:cNvPr id="3" name="TextBox 2">
            <a:extLst>
              <a:ext uri="{FF2B5EF4-FFF2-40B4-BE49-F238E27FC236}">
                <a16:creationId xmlns:a16="http://schemas.microsoft.com/office/drawing/2014/main" id="{4F737A12-31D6-472F-BFCB-2C2C2A838E17}"/>
              </a:ext>
            </a:extLst>
          </p:cNvPr>
          <p:cNvSpPr txBox="1"/>
          <p:nvPr/>
        </p:nvSpPr>
        <p:spPr>
          <a:xfrm>
            <a:off x="9558779" y="6381946"/>
            <a:ext cx="21723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Колушева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Анастасия</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81414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DDBDFF-253E-488D-AF0A-538F727963C1}"/>
              </a:ext>
            </a:extLst>
          </p:cNvPr>
          <p:cNvSpPr>
            <a:spLocks noGrp="1"/>
          </p:cNvSpPr>
          <p:nvPr>
            <p:ph type="title"/>
          </p:nvPr>
        </p:nvSpPr>
        <p:spPr>
          <a:xfrm>
            <a:off x="1295399" y="1041400"/>
            <a:ext cx="6241816" cy="1371600"/>
          </a:xfrm>
        </p:spPr>
        <p:txBody>
          <a:bodyPr/>
          <a:lstStyle/>
          <a:p>
            <a:r>
              <a:rPr lang="ru-RU" dirty="0"/>
              <a:t>Михаил Тимофеевич Калашников</a:t>
            </a:r>
            <a:endParaRPr lang="LID4096" dirty="0"/>
          </a:p>
        </p:txBody>
      </p:sp>
      <p:sp>
        <p:nvSpPr>
          <p:cNvPr id="4" name="Текст 3">
            <a:extLst>
              <a:ext uri="{FF2B5EF4-FFF2-40B4-BE49-F238E27FC236}">
                <a16:creationId xmlns:a16="http://schemas.microsoft.com/office/drawing/2014/main" id="{D660F925-80D1-4187-A53C-E325F116AD5A}"/>
              </a:ext>
            </a:extLst>
          </p:cNvPr>
          <p:cNvSpPr>
            <a:spLocks noGrp="1"/>
          </p:cNvSpPr>
          <p:nvPr>
            <p:ph type="body" sz="half" idx="2"/>
          </p:nvPr>
        </p:nvSpPr>
        <p:spPr>
          <a:xfrm>
            <a:off x="1295399" y="2755812"/>
            <a:ext cx="6241816" cy="1828800"/>
          </a:xfrm>
        </p:spPr>
        <p:txBody>
          <a:bodyPr>
            <a:normAutofit fontScale="85000" lnSpcReduction="20000"/>
          </a:bodyPr>
          <a:lstStyle/>
          <a:p>
            <a:r>
              <a:rPr lang="ru-RU" dirty="0"/>
              <a:t>Михаил Тимофеевич Калашников — выдающийся пример</a:t>
            </a:r>
          </a:p>
          <a:p>
            <a:r>
              <a:rPr lang="ru-RU" dirty="0"/>
              <a:t>трудолюбия и изобретательности. Создатель автомата</a:t>
            </a:r>
          </a:p>
          <a:p>
            <a:r>
              <a:rPr lang="ru-RU" dirty="0"/>
              <a:t>АК-47, он оставил след в истории благодаря своей</a:t>
            </a:r>
          </a:p>
          <a:p>
            <a:r>
              <a:rPr lang="ru-RU" dirty="0"/>
              <a:t>гениальности и способности воплощать идеи. Его путь</a:t>
            </a:r>
          </a:p>
          <a:p>
            <a:r>
              <a:rPr lang="ru-RU" dirty="0"/>
              <a:t>вдохновляет многих, показывая, что настойчивость и вера</a:t>
            </a:r>
          </a:p>
          <a:p>
            <a:r>
              <a:rPr lang="ru-RU" dirty="0"/>
              <a:t>в себя могут привести к успеху</a:t>
            </a:r>
            <a:endParaRPr lang="LID4096" dirty="0"/>
          </a:p>
        </p:txBody>
      </p:sp>
      <p:pic>
        <p:nvPicPr>
          <p:cNvPr id="10" name="Рисунок 9">
            <a:extLst>
              <a:ext uri="{FF2B5EF4-FFF2-40B4-BE49-F238E27FC236}">
                <a16:creationId xmlns:a16="http://schemas.microsoft.com/office/drawing/2014/main" id="{190D8484-F0DF-4CB9-8358-595E5C1E2DB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918" r="6918"/>
          <a:stretch>
            <a:fillRect/>
          </a:stretch>
        </p:blipFill>
        <p:spPr/>
      </p:pic>
      <p:sp>
        <p:nvSpPr>
          <p:cNvPr id="3" name="TextBox 2">
            <a:extLst>
              <a:ext uri="{FF2B5EF4-FFF2-40B4-BE49-F238E27FC236}">
                <a16:creationId xmlns:a16="http://schemas.microsoft.com/office/drawing/2014/main" id="{9A8F6A18-526A-4163-BDFE-6915E11C629E}"/>
              </a:ext>
            </a:extLst>
          </p:cNvPr>
          <p:cNvSpPr txBox="1"/>
          <p:nvPr/>
        </p:nvSpPr>
        <p:spPr>
          <a:xfrm>
            <a:off x="10001839" y="6419654"/>
            <a:ext cx="17652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Алиев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Эсен</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-Али</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88283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EF622F-C89B-4FE3-900B-3B578D024454}"/>
              </a:ext>
            </a:extLst>
          </p:cNvPr>
          <p:cNvSpPr>
            <a:spLocks noGrp="1"/>
          </p:cNvSpPr>
          <p:nvPr>
            <p:ph type="title"/>
          </p:nvPr>
        </p:nvSpPr>
        <p:spPr>
          <a:xfrm>
            <a:off x="1215901" y="704049"/>
            <a:ext cx="6241816" cy="932330"/>
          </a:xfrm>
        </p:spPr>
        <p:txBody>
          <a:bodyPr/>
          <a:lstStyle/>
          <a:p>
            <a:r>
              <a:rPr lang="ru-RU" dirty="0"/>
              <a:t> Тимоти </a:t>
            </a:r>
            <a:r>
              <a:rPr lang="ru-RU" dirty="0" err="1"/>
              <a:t>Шаламе</a:t>
            </a:r>
            <a:endParaRPr lang="LID4096" dirty="0"/>
          </a:p>
        </p:txBody>
      </p:sp>
      <p:pic>
        <p:nvPicPr>
          <p:cNvPr id="6" name="Рисунок 5">
            <a:extLst>
              <a:ext uri="{FF2B5EF4-FFF2-40B4-BE49-F238E27FC236}">
                <a16:creationId xmlns:a16="http://schemas.microsoft.com/office/drawing/2014/main" id="{F1695E85-5B75-4596-959D-31384BA3F7B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82" b="2382"/>
          <a:stretch>
            <a:fillRect/>
          </a:stretch>
        </p:blipFill>
        <p:spPr/>
      </p:pic>
      <p:sp>
        <p:nvSpPr>
          <p:cNvPr id="4" name="Текст 3">
            <a:extLst>
              <a:ext uri="{FF2B5EF4-FFF2-40B4-BE49-F238E27FC236}">
                <a16:creationId xmlns:a16="http://schemas.microsoft.com/office/drawing/2014/main" id="{4AED3828-6DFA-483B-87E8-BAEA2DA1CFC7}"/>
              </a:ext>
            </a:extLst>
          </p:cNvPr>
          <p:cNvSpPr>
            <a:spLocks noGrp="1"/>
          </p:cNvSpPr>
          <p:nvPr>
            <p:ph type="body" sz="half" idx="2"/>
          </p:nvPr>
        </p:nvSpPr>
        <p:spPr>
          <a:xfrm>
            <a:off x="1385508" y="1713390"/>
            <a:ext cx="6241816" cy="4975771"/>
          </a:xfrm>
        </p:spPr>
        <p:txBody>
          <a:bodyPr>
            <a:noAutofit/>
          </a:bodyPr>
          <a:lstStyle/>
          <a:p>
            <a:r>
              <a:rPr lang="ru-RU" sz="1200" dirty="0"/>
              <a:t>Лично я с ним не знаком, но он является моим героем и примером для вдохновения.</a:t>
            </a:r>
          </a:p>
          <a:p>
            <a:r>
              <a:rPr lang="ru-RU" sz="1200" dirty="0"/>
              <a:t>Тимоти </a:t>
            </a:r>
            <a:r>
              <a:rPr lang="ru-RU" sz="1200" dirty="0" err="1"/>
              <a:t>Шаламе</a:t>
            </a:r>
            <a:r>
              <a:rPr lang="ru-RU" sz="1200" dirty="0"/>
              <a:t> — это известный американский актёр, который стал популярным благодаря фильмам, таким как Маленькие женщины, Дюна и </a:t>
            </a:r>
            <a:r>
              <a:rPr lang="ru-RU" sz="1200" dirty="0" err="1"/>
              <a:t>Вонка</a:t>
            </a:r>
            <a:r>
              <a:rPr lang="ru-RU" sz="1200" dirty="0"/>
              <a:t>. Он считается одним из самых талантливых актёров своего поколения. </a:t>
            </a:r>
          </a:p>
          <a:p>
            <a:r>
              <a:rPr lang="ru-RU" sz="1200" dirty="0"/>
              <a:t>Тимоти </a:t>
            </a:r>
            <a:r>
              <a:rPr lang="ru-RU" sz="1200" dirty="0" err="1"/>
              <a:t>Шаламе</a:t>
            </a:r>
            <a:r>
              <a:rPr lang="ru-RU" sz="1200" dirty="0"/>
              <a:t> — мой герой, потому что он добился успеха благодаря своему труду и таланту. Он не боялся быть собой, даже когда отличался от других. Он показывает, что можно добиться многого, если верить в себя и не сдаваться.</a:t>
            </a:r>
          </a:p>
          <a:p>
            <a:r>
              <a:rPr lang="ru-RU" sz="1200" dirty="0"/>
              <a:t>Он вдохновляет меня и  миллионы людей по всему миру своим примером. Через свои роли он поднимает важные темы: любовь, поиск себя, ответственность. Поддерживает благотворительные инициативы и социальные проекты. Показывает молодёжи, что можно быть искренним и настоящим.</a:t>
            </a:r>
          </a:p>
          <a:p>
            <a:r>
              <a:rPr lang="ru-RU" sz="1200" dirty="0"/>
              <a:t>Его качества-талантливый, трудолюбивый, уверенный в себе, добрый, искренний, целеустремлённый.</a:t>
            </a:r>
          </a:p>
          <a:p>
            <a:r>
              <a:rPr lang="ru-RU" sz="1200" dirty="0"/>
              <a:t>Тимоти </a:t>
            </a:r>
            <a:r>
              <a:rPr lang="ru-RU" sz="1200" dirty="0" err="1"/>
              <a:t>Шаламе</a:t>
            </a:r>
            <a:r>
              <a:rPr lang="ru-RU" sz="1200" dirty="0"/>
              <a:t> научил меня: верить в себя , не бояться отличаться от других, идти к своей цели, несмотря на трудности, быть искренним и настоящим</a:t>
            </a:r>
          </a:p>
          <a:p>
            <a:r>
              <a:rPr lang="ru-RU" sz="1200" dirty="0"/>
              <a:t>Я считаю, что Тимоти </a:t>
            </a:r>
            <a:r>
              <a:rPr lang="ru-RU" sz="1200" dirty="0" err="1"/>
              <a:t>Шаламе</a:t>
            </a:r>
            <a:r>
              <a:rPr lang="ru-RU" sz="1200" dirty="0"/>
              <a:t> — настоящий герой нашего времени, потому что он не только успешный актёр, но и человек, который вдохновляет других становиться лучше.</a:t>
            </a:r>
            <a:endParaRPr lang="LID4096" sz="1200" dirty="0"/>
          </a:p>
        </p:txBody>
      </p:sp>
      <p:sp>
        <p:nvSpPr>
          <p:cNvPr id="3" name="TextBox 2">
            <a:extLst>
              <a:ext uri="{FF2B5EF4-FFF2-40B4-BE49-F238E27FC236}">
                <a16:creationId xmlns:a16="http://schemas.microsoft.com/office/drawing/2014/main" id="{8331F145-B796-4F58-B6CE-D58DD3C3B89C}"/>
              </a:ext>
            </a:extLst>
          </p:cNvPr>
          <p:cNvSpPr txBox="1"/>
          <p:nvPr/>
        </p:nvSpPr>
        <p:spPr>
          <a:xfrm>
            <a:off x="9756742" y="6504495"/>
            <a:ext cx="17556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Тлеулов</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Даниил</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7460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556CB0-3F7B-46FC-B074-D1B1A5905398}"/>
              </a:ext>
            </a:extLst>
          </p:cNvPr>
          <p:cNvSpPr>
            <a:spLocks noGrp="1"/>
          </p:cNvSpPr>
          <p:nvPr>
            <p:ph type="title"/>
          </p:nvPr>
        </p:nvSpPr>
        <p:spPr>
          <a:xfrm>
            <a:off x="1295399" y="1041400"/>
            <a:ext cx="6241816" cy="1102659"/>
          </a:xfrm>
        </p:spPr>
        <p:txBody>
          <a:bodyPr/>
          <a:lstStyle/>
          <a:p>
            <a:r>
              <a:rPr lang="ru-RU" dirty="0" err="1"/>
              <a:t>Чынгыз</a:t>
            </a:r>
            <a:r>
              <a:rPr lang="ru-RU" dirty="0"/>
              <a:t> Айтматов</a:t>
            </a:r>
            <a:endParaRPr lang="LID4096" dirty="0"/>
          </a:p>
        </p:txBody>
      </p:sp>
      <p:pic>
        <p:nvPicPr>
          <p:cNvPr id="6" name="Рисунок 5">
            <a:extLst>
              <a:ext uri="{FF2B5EF4-FFF2-40B4-BE49-F238E27FC236}">
                <a16:creationId xmlns:a16="http://schemas.microsoft.com/office/drawing/2014/main" id="{C72A07E0-2CFF-4B1B-83A6-AC773C343CF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a:xfrm>
            <a:off x="7610737" y="1041400"/>
            <a:ext cx="3182769" cy="4775200"/>
          </a:xfrm>
        </p:spPr>
      </p:pic>
      <p:sp>
        <p:nvSpPr>
          <p:cNvPr id="4" name="Текст 3">
            <a:extLst>
              <a:ext uri="{FF2B5EF4-FFF2-40B4-BE49-F238E27FC236}">
                <a16:creationId xmlns:a16="http://schemas.microsoft.com/office/drawing/2014/main" id="{BAB02E08-99CD-4A8C-AF67-068740A49A04}"/>
              </a:ext>
            </a:extLst>
          </p:cNvPr>
          <p:cNvSpPr>
            <a:spLocks noGrp="1"/>
          </p:cNvSpPr>
          <p:nvPr>
            <p:ph type="body" sz="half" idx="2"/>
          </p:nvPr>
        </p:nvSpPr>
        <p:spPr>
          <a:xfrm>
            <a:off x="1295399" y="2467233"/>
            <a:ext cx="6241816" cy="3245409"/>
          </a:xfrm>
        </p:spPr>
        <p:txBody>
          <a:bodyPr>
            <a:noAutofit/>
          </a:bodyPr>
          <a:lstStyle/>
          <a:p>
            <a:r>
              <a:rPr lang="ru-RU" sz="1600" dirty="0"/>
              <a:t>Моим героем является </a:t>
            </a:r>
            <a:r>
              <a:rPr lang="ru-RU" sz="1600" dirty="0" err="1"/>
              <a:t>Чынгыз</a:t>
            </a:r>
            <a:r>
              <a:rPr lang="ru-RU" sz="1600" dirty="0"/>
              <a:t> Айтматов, он прославил </a:t>
            </a:r>
          </a:p>
          <a:p>
            <a:r>
              <a:rPr lang="ru-RU" sz="1600" dirty="0"/>
              <a:t>Кыргызстан. Он был талантливым писателем и мудрым </a:t>
            </a:r>
          </a:p>
          <a:p>
            <a:r>
              <a:rPr lang="ru-RU" sz="1600" dirty="0"/>
              <a:t>человеком. Его главные качества ум, доброта и любовь к </a:t>
            </a:r>
          </a:p>
          <a:p>
            <a:r>
              <a:rPr lang="ru-RU" sz="1600" dirty="0"/>
              <a:t>народу. Айтматов научил меня быть честным, уважать других и </a:t>
            </a:r>
          </a:p>
          <a:p>
            <a:r>
              <a:rPr lang="ru-RU" sz="1600" dirty="0"/>
              <a:t>ценить свою культуру. Я считаю его героем, потому что его </a:t>
            </a:r>
          </a:p>
          <a:p>
            <a:r>
              <a:rPr lang="ru-RU" sz="1600" dirty="0"/>
              <a:t>произведения вдохновляют людей.</a:t>
            </a:r>
          </a:p>
        </p:txBody>
      </p:sp>
    </p:spTree>
    <p:extLst>
      <p:ext uri="{BB962C8B-B14F-4D97-AF65-F5344CB8AC3E}">
        <p14:creationId xmlns:p14="http://schemas.microsoft.com/office/powerpoint/2010/main" val="24521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85044E-0071-41B2-9475-E870355FA06A}"/>
              </a:ext>
            </a:extLst>
          </p:cNvPr>
          <p:cNvSpPr>
            <a:spLocks noGrp="1"/>
          </p:cNvSpPr>
          <p:nvPr>
            <p:ph type="title"/>
          </p:nvPr>
        </p:nvSpPr>
        <p:spPr>
          <a:xfrm>
            <a:off x="1295399" y="1041400"/>
            <a:ext cx="6241816" cy="1371600"/>
          </a:xfrm>
        </p:spPr>
        <p:txBody>
          <a:bodyPr/>
          <a:lstStyle/>
          <a:p>
            <a:r>
              <a:rPr lang="ru-RU" dirty="0" err="1"/>
              <a:t>Криштиано</a:t>
            </a:r>
            <a:r>
              <a:rPr lang="ru-RU" dirty="0"/>
              <a:t> Роналдо</a:t>
            </a:r>
            <a:endParaRPr lang="LID4096" dirty="0"/>
          </a:p>
        </p:txBody>
      </p:sp>
      <p:pic>
        <p:nvPicPr>
          <p:cNvPr id="6" name="Рисунок 5">
            <a:extLst>
              <a:ext uri="{FF2B5EF4-FFF2-40B4-BE49-F238E27FC236}">
                <a16:creationId xmlns:a16="http://schemas.microsoft.com/office/drawing/2014/main" id="{1D365743-B5AB-4384-902C-234B08E5DD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381" r="4381"/>
          <a:stretch>
            <a:fillRect/>
          </a:stretch>
        </p:blipFill>
        <p:spPr/>
      </p:pic>
      <p:sp>
        <p:nvSpPr>
          <p:cNvPr id="4" name="Текст 3">
            <a:extLst>
              <a:ext uri="{FF2B5EF4-FFF2-40B4-BE49-F238E27FC236}">
                <a16:creationId xmlns:a16="http://schemas.microsoft.com/office/drawing/2014/main" id="{E4DC7D15-34AD-4448-80C0-F0B88B83E667}"/>
              </a:ext>
            </a:extLst>
          </p:cNvPr>
          <p:cNvSpPr>
            <a:spLocks noGrp="1"/>
          </p:cNvSpPr>
          <p:nvPr>
            <p:ph type="body" sz="half" idx="2"/>
          </p:nvPr>
        </p:nvSpPr>
        <p:spPr>
          <a:xfrm>
            <a:off x="1295399" y="2616201"/>
            <a:ext cx="6241816" cy="1828800"/>
          </a:xfrm>
        </p:spPr>
        <p:txBody>
          <a:bodyPr>
            <a:normAutofit fontScale="85000" lnSpcReduction="20000"/>
          </a:bodyPr>
          <a:lstStyle/>
          <a:p>
            <a:r>
              <a:rPr lang="ru-RU" dirty="0"/>
              <a:t>Он- мой герой и кумир.</a:t>
            </a:r>
          </a:p>
          <a:p>
            <a:r>
              <a:rPr lang="ru-RU" dirty="0"/>
              <a:t>Он с детства прошёл трудности и добился всего своим трудом. Не сдавался и стал одним из лучших футболистов в мире.</a:t>
            </a:r>
          </a:p>
          <a:p>
            <a:r>
              <a:rPr lang="ru-RU" dirty="0"/>
              <a:t>Его качества: трудолюбивый, дисциплинированный, целеустремлённый, уверенный в себе, сильный духом, ответственный</a:t>
            </a:r>
          </a:p>
          <a:p>
            <a:r>
              <a:rPr lang="ru-RU" dirty="0"/>
              <a:t>Он меня научил: не сдаваться, верить в себя, много работать и идти к своей цели несмотря ни на что</a:t>
            </a:r>
            <a:endParaRPr lang="LID4096" dirty="0"/>
          </a:p>
        </p:txBody>
      </p:sp>
      <p:sp>
        <p:nvSpPr>
          <p:cNvPr id="3" name="TextBox 2">
            <a:extLst>
              <a:ext uri="{FF2B5EF4-FFF2-40B4-BE49-F238E27FC236}">
                <a16:creationId xmlns:a16="http://schemas.microsoft.com/office/drawing/2014/main" id="{3A9969B5-ADBD-4338-A7FC-C4A828B78002}"/>
              </a:ext>
            </a:extLst>
          </p:cNvPr>
          <p:cNvSpPr txBox="1"/>
          <p:nvPr/>
        </p:nvSpPr>
        <p:spPr>
          <a:xfrm>
            <a:off x="9775595" y="6488668"/>
            <a:ext cx="18277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Кырбашев</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Рамис</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35844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B5C102-292A-48E5-9EFD-669C017BECEF}"/>
              </a:ext>
            </a:extLst>
          </p:cNvPr>
          <p:cNvSpPr>
            <a:spLocks noGrp="1"/>
          </p:cNvSpPr>
          <p:nvPr>
            <p:ph type="title"/>
          </p:nvPr>
        </p:nvSpPr>
        <p:spPr>
          <a:xfrm>
            <a:off x="1446228" y="1041400"/>
            <a:ext cx="6241816" cy="1371600"/>
          </a:xfrm>
        </p:spPr>
        <p:txBody>
          <a:bodyPr/>
          <a:lstStyle/>
          <a:p>
            <a:r>
              <a:rPr lang="ru-RU" dirty="0"/>
              <a:t> Эркин </a:t>
            </a:r>
            <a:r>
              <a:rPr lang="ru-RU" dirty="0" err="1"/>
              <a:t>Чечейбаев</a:t>
            </a:r>
            <a:endParaRPr lang="LID4096" dirty="0"/>
          </a:p>
        </p:txBody>
      </p:sp>
      <p:pic>
        <p:nvPicPr>
          <p:cNvPr id="6" name="Рисунок 5">
            <a:extLst>
              <a:ext uri="{FF2B5EF4-FFF2-40B4-BE49-F238E27FC236}">
                <a16:creationId xmlns:a16="http://schemas.microsoft.com/office/drawing/2014/main" id="{38C90FC6-4318-4554-8D21-40284499C8D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761" r="25761"/>
          <a:stretch>
            <a:fillRect/>
          </a:stretch>
        </p:blipFill>
        <p:spPr/>
      </p:pic>
      <p:sp>
        <p:nvSpPr>
          <p:cNvPr id="4" name="Текст 3">
            <a:extLst>
              <a:ext uri="{FF2B5EF4-FFF2-40B4-BE49-F238E27FC236}">
                <a16:creationId xmlns:a16="http://schemas.microsoft.com/office/drawing/2014/main" id="{57217972-34EE-461F-9633-1EEA015A1B11}"/>
              </a:ext>
            </a:extLst>
          </p:cNvPr>
          <p:cNvSpPr>
            <a:spLocks noGrp="1"/>
          </p:cNvSpPr>
          <p:nvPr>
            <p:ph type="body" sz="half" idx="2"/>
          </p:nvPr>
        </p:nvSpPr>
        <p:spPr>
          <a:xfrm>
            <a:off x="1361386" y="2765237"/>
            <a:ext cx="6241816" cy="2374933"/>
          </a:xfrm>
        </p:spPr>
        <p:txBody>
          <a:bodyPr>
            <a:normAutofit lnSpcReduction="10000"/>
          </a:bodyPr>
          <a:lstStyle/>
          <a:p>
            <a:r>
              <a:rPr lang="ru-RU" dirty="0"/>
              <a:t>Мой герой — Эркин </a:t>
            </a:r>
            <a:r>
              <a:rPr lang="ru-RU" dirty="0" err="1"/>
              <a:t>Чечейбаев</a:t>
            </a:r>
            <a:r>
              <a:rPr lang="ru-RU" dirty="0"/>
              <a:t>.  Во время пандемии COVID-19 он активно помогал людям, лечил больных и вносил большой вклад в борьбу с вирусом. Я выбрал его, потому что он проявил мужество и ответственность в трудное время. Он работал, когда было особенно тяжело, и делал всё возможное, чтобы спасти жизни людей. Его главные качества — профессионализм, доброта, смелость и забота о других. Этот герой научил меня не оставаться равнодушным, помогать людям и ценить труд врачей.</a:t>
            </a:r>
            <a:endParaRPr lang="LID4096" dirty="0"/>
          </a:p>
        </p:txBody>
      </p:sp>
      <p:sp>
        <p:nvSpPr>
          <p:cNvPr id="7" name="TextBox 6">
            <a:extLst>
              <a:ext uri="{FF2B5EF4-FFF2-40B4-BE49-F238E27FC236}">
                <a16:creationId xmlns:a16="http://schemas.microsoft.com/office/drawing/2014/main" id="{A40B378E-239C-4865-A33B-5F6AD95F452D}"/>
              </a:ext>
            </a:extLst>
          </p:cNvPr>
          <p:cNvSpPr txBox="1"/>
          <p:nvPr/>
        </p:nvSpPr>
        <p:spPr>
          <a:xfrm>
            <a:off x="9626504" y="6381946"/>
            <a:ext cx="20681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Алмазбеков Данияр</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24947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D078F0-140E-4B75-8B86-DBF147DB1536}"/>
              </a:ext>
            </a:extLst>
          </p:cNvPr>
          <p:cNvSpPr>
            <a:spLocks noGrp="1"/>
          </p:cNvSpPr>
          <p:nvPr>
            <p:ph type="title"/>
          </p:nvPr>
        </p:nvSpPr>
        <p:spPr>
          <a:xfrm>
            <a:off x="1295399" y="1041400"/>
            <a:ext cx="6241816" cy="991343"/>
          </a:xfrm>
        </p:spPr>
        <p:txBody>
          <a:bodyPr/>
          <a:lstStyle/>
          <a:p>
            <a:r>
              <a:rPr lang="ru-RU" dirty="0" err="1"/>
              <a:t>Жусуп</a:t>
            </a:r>
            <a:r>
              <a:rPr lang="ru-RU" dirty="0"/>
              <a:t> Мамай</a:t>
            </a:r>
            <a:endParaRPr lang="LID4096" dirty="0"/>
          </a:p>
        </p:txBody>
      </p:sp>
      <p:pic>
        <p:nvPicPr>
          <p:cNvPr id="6" name="Рисунок 5">
            <a:extLst>
              <a:ext uri="{FF2B5EF4-FFF2-40B4-BE49-F238E27FC236}">
                <a16:creationId xmlns:a16="http://schemas.microsoft.com/office/drawing/2014/main" id="{B6197978-A3F4-40E6-8548-AA6EB017223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1867" r="31867"/>
          <a:stretch>
            <a:fillRect/>
          </a:stretch>
        </p:blipFill>
        <p:spPr>
          <a:xfrm>
            <a:off x="7833254" y="1041400"/>
            <a:ext cx="3063347" cy="4775200"/>
          </a:xfrm>
        </p:spPr>
      </p:pic>
      <p:sp>
        <p:nvSpPr>
          <p:cNvPr id="4" name="Текст 3">
            <a:extLst>
              <a:ext uri="{FF2B5EF4-FFF2-40B4-BE49-F238E27FC236}">
                <a16:creationId xmlns:a16="http://schemas.microsoft.com/office/drawing/2014/main" id="{821B61A9-DA1E-40E6-B2FA-9A5A3B0196E9}"/>
              </a:ext>
            </a:extLst>
          </p:cNvPr>
          <p:cNvSpPr>
            <a:spLocks noGrp="1"/>
          </p:cNvSpPr>
          <p:nvPr>
            <p:ph type="body" sz="half" idx="2"/>
          </p:nvPr>
        </p:nvSpPr>
        <p:spPr>
          <a:xfrm>
            <a:off x="1295399" y="2328420"/>
            <a:ext cx="6241816" cy="3044858"/>
          </a:xfrm>
        </p:spPr>
        <p:txBody>
          <a:bodyPr>
            <a:noAutofit/>
          </a:bodyPr>
          <a:lstStyle/>
          <a:p>
            <a:r>
              <a:rPr lang="ru-RU" sz="1400" dirty="0" err="1"/>
              <a:t>Жусуп</a:t>
            </a:r>
            <a:r>
              <a:rPr lang="ru-RU" sz="1400" dirty="0"/>
              <a:t> Мамай — великий кыргызский </a:t>
            </a:r>
            <a:r>
              <a:rPr lang="ru-RU" sz="1400" dirty="0" err="1"/>
              <a:t>манасчы</a:t>
            </a:r>
            <a:r>
              <a:rPr lang="ru-RU" sz="1400" dirty="0"/>
              <a:t>. Он был известен тем, что прекрасно рассказывал эпос «</a:t>
            </a:r>
            <a:r>
              <a:rPr lang="ru-RU" sz="1400" dirty="0" err="1"/>
              <a:t>Манас</a:t>
            </a:r>
            <a:r>
              <a:rPr lang="ru-RU" sz="1400" dirty="0"/>
              <a:t>».</a:t>
            </a:r>
          </a:p>
          <a:p>
            <a:r>
              <a:rPr lang="ru-RU" sz="1400" dirty="0"/>
              <a:t>Он мой герой, потому что сохранял и передавал эпос «</a:t>
            </a:r>
            <a:r>
              <a:rPr lang="ru-RU" sz="1400" dirty="0" err="1"/>
              <a:t>Манас</a:t>
            </a:r>
            <a:r>
              <a:rPr lang="ru-RU" sz="1400" dirty="0"/>
              <a:t>», прославил кыргызский народ, внёс большой вклад в культуру, его уважали многие люди.</a:t>
            </a:r>
          </a:p>
          <a:p>
            <a:r>
              <a:rPr lang="ru-RU" sz="1400" dirty="0" err="1"/>
              <a:t>Жусуп</a:t>
            </a:r>
            <a:r>
              <a:rPr lang="ru-RU" sz="1400" dirty="0"/>
              <a:t> Мамай был  талантливый, мудрый, трудолюбивый, патриот, уважаемый человек.</a:t>
            </a:r>
          </a:p>
          <a:p>
            <a:r>
              <a:rPr lang="ru-RU" sz="1400" dirty="0"/>
              <a:t>Он научил меня: любить свою Родину, уважать традиции, ценить культуру своего народа, быть трудолюбивым </a:t>
            </a:r>
          </a:p>
          <a:p>
            <a:r>
              <a:rPr lang="ru-RU" sz="1400" dirty="0"/>
              <a:t>Я горжусь </a:t>
            </a:r>
            <a:r>
              <a:rPr lang="ru-RU" sz="1400" dirty="0" err="1"/>
              <a:t>Жусупом</a:t>
            </a:r>
            <a:r>
              <a:rPr lang="ru-RU" sz="1400" dirty="0"/>
              <a:t> Мамаем. Для меня он настоящий герой.</a:t>
            </a:r>
            <a:endParaRPr lang="LID4096" sz="1400" dirty="0"/>
          </a:p>
        </p:txBody>
      </p:sp>
      <p:sp>
        <p:nvSpPr>
          <p:cNvPr id="3" name="TextBox 2">
            <a:extLst>
              <a:ext uri="{FF2B5EF4-FFF2-40B4-BE49-F238E27FC236}">
                <a16:creationId xmlns:a16="http://schemas.microsoft.com/office/drawing/2014/main" id="{B4221DD9-6FBA-4ED8-8AF6-273D8392237D}"/>
              </a:ext>
            </a:extLst>
          </p:cNvPr>
          <p:cNvSpPr txBox="1"/>
          <p:nvPr/>
        </p:nvSpPr>
        <p:spPr>
          <a:xfrm>
            <a:off x="9364927" y="6419653"/>
            <a:ext cx="23968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Советбекоава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Мавлюда</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164877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48385E-2873-4D33-87BC-323426B5144C}"/>
              </a:ext>
            </a:extLst>
          </p:cNvPr>
          <p:cNvSpPr>
            <a:spLocks noGrp="1"/>
          </p:cNvSpPr>
          <p:nvPr>
            <p:ph type="title"/>
          </p:nvPr>
        </p:nvSpPr>
        <p:spPr>
          <a:xfrm>
            <a:off x="1295399" y="749169"/>
            <a:ext cx="6241816" cy="1371600"/>
          </a:xfrm>
        </p:spPr>
        <p:txBody>
          <a:bodyPr/>
          <a:lstStyle/>
          <a:p>
            <a:r>
              <a:rPr lang="ru-RU" dirty="0" err="1"/>
              <a:t>Курманжан</a:t>
            </a:r>
            <a:r>
              <a:rPr lang="ru-RU" dirty="0"/>
              <a:t> </a:t>
            </a:r>
            <a:r>
              <a:rPr lang="ru-RU" dirty="0" err="1"/>
              <a:t>Датка</a:t>
            </a:r>
            <a:r>
              <a:rPr lang="ru-RU" dirty="0"/>
              <a:t> </a:t>
            </a:r>
            <a:endParaRPr lang="LID4096" dirty="0"/>
          </a:p>
        </p:txBody>
      </p:sp>
      <p:pic>
        <p:nvPicPr>
          <p:cNvPr id="6" name="Рисунок 5">
            <a:extLst>
              <a:ext uri="{FF2B5EF4-FFF2-40B4-BE49-F238E27FC236}">
                <a16:creationId xmlns:a16="http://schemas.microsoft.com/office/drawing/2014/main" id="{D85BA28C-D7FD-4397-88D0-08832CC10A3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389" r="8389"/>
          <a:stretch>
            <a:fillRect/>
          </a:stretch>
        </p:blipFill>
        <p:spPr/>
      </p:pic>
      <p:sp>
        <p:nvSpPr>
          <p:cNvPr id="4" name="Текст 3">
            <a:extLst>
              <a:ext uri="{FF2B5EF4-FFF2-40B4-BE49-F238E27FC236}">
                <a16:creationId xmlns:a16="http://schemas.microsoft.com/office/drawing/2014/main" id="{78DE409A-784B-4C10-912F-C02820380D71}"/>
              </a:ext>
            </a:extLst>
          </p:cNvPr>
          <p:cNvSpPr>
            <a:spLocks noGrp="1"/>
          </p:cNvSpPr>
          <p:nvPr>
            <p:ph type="body" sz="half" idx="2"/>
          </p:nvPr>
        </p:nvSpPr>
        <p:spPr>
          <a:xfrm>
            <a:off x="1389667" y="2444726"/>
            <a:ext cx="6241816" cy="2806003"/>
          </a:xfrm>
        </p:spPr>
        <p:txBody>
          <a:bodyPr>
            <a:normAutofit fontScale="92500" lnSpcReduction="20000"/>
          </a:bodyPr>
          <a:lstStyle/>
          <a:p>
            <a:r>
              <a:rPr lang="ru-RU" dirty="0" err="1"/>
              <a:t>Курманжан</a:t>
            </a:r>
            <a:r>
              <a:rPr lang="ru-RU" dirty="0"/>
              <a:t> </a:t>
            </a:r>
            <a:r>
              <a:rPr lang="ru-RU" dirty="0" err="1"/>
              <a:t>Датка</a:t>
            </a:r>
            <a:r>
              <a:rPr lang="ru-RU" dirty="0"/>
              <a:t> — сильная, мудрая и справедливая правительница. Она была смелой, решительной и заботилась о своём народе. Несмотря на трудности, всегда сохраняла достоинство и спокойствие.</a:t>
            </a:r>
          </a:p>
          <a:p>
            <a:r>
              <a:rPr lang="ru-RU" dirty="0"/>
              <a:t>Она меня научила  быть терпеливой, не сдаваться в трудные моменты и думать не только о себе, но и о других. Также она учит меня  принимать важные решения с умом и нести ответственность за свои поступки</a:t>
            </a:r>
          </a:p>
          <a:p>
            <a:r>
              <a:rPr lang="ru-RU" dirty="0"/>
              <a:t>Она является примером сильной личности и настоящего лидера. Её жизнь вдохновляет и показывает, что даже в сложных условиях можно оставаться стойким и верным своим принципам.</a:t>
            </a:r>
            <a:endParaRPr lang="LID4096" dirty="0"/>
          </a:p>
        </p:txBody>
      </p:sp>
      <p:sp>
        <p:nvSpPr>
          <p:cNvPr id="3" name="TextBox 2">
            <a:extLst>
              <a:ext uri="{FF2B5EF4-FFF2-40B4-BE49-F238E27FC236}">
                <a16:creationId xmlns:a16="http://schemas.microsoft.com/office/drawing/2014/main" id="{8BB637E9-32D9-4513-A6BE-6901DB780763}"/>
              </a:ext>
            </a:extLst>
          </p:cNvPr>
          <p:cNvSpPr txBox="1"/>
          <p:nvPr/>
        </p:nvSpPr>
        <p:spPr>
          <a:xfrm>
            <a:off x="9030878" y="6436821"/>
            <a:ext cx="25506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Кольбай</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кызы</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Айсалкын</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3497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A7F768-5417-4A47-825D-6F3C494CC9FA}"/>
              </a:ext>
            </a:extLst>
          </p:cNvPr>
          <p:cNvSpPr>
            <a:spLocks noGrp="1"/>
          </p:cNvSpPr>
          <p:nvPr>
            <p:ph type="title"/>
          </p:nvPr>
        </p:nvSpPr>
        <p:spPr>
          <a:xfrm>
            <a:off x="1295399" y="1041400"/>
            <a:ext cx="6241816" cy="1371600"/>
          </a:xfrm>
        </p:spPr>
        <p:txBody>
          <a:bodyPr/>
          <a:lstStyle/>
          <a:p>
            <a:r>
              <a:rPr lang="ru-RU" dirty="0"/>
              <a:t>Владимир Ленин</a:t>
            </a:r>
            <a:endParaRPr lang="LID4096" dirty="0"/>
          </a:p>
        </p:txBody>
      </p:sp>
      <p:pic>
        <p:nvPicPr>
          <p:cNvPr id="6" name="Рисунок 5">
            <a:extLst>
              <a:ext uri="{FF2B5EF4-FFF2-40B4-BE49-F238E27FC236}">
                <a16:creationId xmlns:a16="http://schemas.microsoft.com/office/drawing/2014/main" id="{D6163195-A73D-4194-9489-EEA7B052AB5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269" r="6269"/>
          <a:stretch>
            <a:fillRect/>
          </a:stretch>
        </p:blipFill>
        <p:spPr/>
      </p:pic>
      <p:sp>
        <p:nvSpPr>
          <p:cNvPr id="4" name="Текст 3">
            <a:extLst>
              <a:ext uri="{FF2B5EF4-FFF2-40B4-BE49-F238E27FC236}">
                <a16:creationId xmlns:a16="http://schemas.microsoft.com/office/drawing/2014/main" id="{DC5469E5-FA2C-4475-B33A-3B0771D0A2A5}"/>
              </a:ext>
            </a:extLst>
          </p:cNvPr>
          <p:cNvSpPr>
            <a:spLocks noGrp="1"/>
          </p:cNvSpPr>
          <p:nvPr>
            <p:ph type="body" sz="half" idx="2"/>
          </p:nvPr>
        </p:nvSpPr>
        <p:spPr>
          <a:xfrm>
            <a:off x="1295399" y="2718104"/>
            <a:ext cx="6241816" cy="2749442"/>
          </a:xfrm>
        </p:spPr>
        <p:txBody>
          <a:bodyPr>
            <a:normAutofit/>
          </a:bodyPr>
          <a:lstStyle/>
          <a:p>
            <a:r>
              <a:rPr lang="ru-RU" dirty="0"/>
              <a:t>Я считаю его героем, потому что он был очень целеустремлённым, умным и решительным человеком. Он смог повести за собой людей и изменить ход истории своей страны. Ленин не боялся трудностей и до конца шёл к своей цели. Он был сильным лидером, ответственным и уверенным в своих идеях. Благодаря этим качествам он смог добиться больших изменений.</a:t>
            </a:r>
          </a:p>
          <a:p>
            <a:r>
              <a:rPr lang="ru-RU" dirty="0"/>
              <a:t>Владимир Ленин учит меня тому, что нужно верить в свои идеи, быть настойчивым и не сдаваться перед</a:t>
            </a:r>
            <a:endParaRPr lang="LID4096" dirty="0"/>
          </a:p>
        </p:txBody>
      </p:sp>
      <p:sp>
        <p:nvSpPr>
          <p:cNvPr id="3" name="TextBox 2">
            <a:extLst>
              <a:ext uri="{FF2B5EF4-FFF2-40B4-BE49-F238E27FC236}">
                <a16:creationId xmlns:a16="http://schemas.microsoft.com/office/drawing/2014/main" id="{F4B5FA03-025D-4577-A398-F00FB8276EFB}"/>
              </a:ext>
            </a:extLst>
          </p:cNvPr>
          <p:cNvSpPr txBox="1"/>
          <p:nvPr/>
        </p:nvSpPr>
        <p:spPr>
          <a:xfrm>
            <a:off x="9626504" y="6372520"/>
            <a:ext cx="20970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Алмасбеков</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Алыбек</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260961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60158E-CCCF-4735-BC74-C8B26C31A5DD}"/>
              </a:ext>
            </a:extLst>
          </p:cNvPr>
          <p:cNvSpPr>
            <a:spLocks noGrp="1"/>
          </p:cNvSpPr>
          <p:nvPr>
            <p:ph type="title"/>
          </p:nvPr>
        </p:nvSpPr>
        <p:spPr>
          <a:xfrm>
            <a:off x="1276546" y="1120260"/>
            <a:ext cx="6241816" cy="1119344"/>
          </a:xfrm>
        </p:spPr>
        <p:txBody>
          <a:bodyPr/>
          <a:lstStyle/>
          <a:p>
            <a:r>
              <a:rPr lang="ru-RU" dirty="0" err="1"/>
              <a:t>Камила</a:t>
            </a:r>
            <a:r>
              <a:rPr lang="ru-RU" dirty="0"/>
              <a:t> Валиева</a:t>
            </a:r>
            <a:endParaRPr lang="LID4096" dirty="0"/>
          </a:p>
        </p:txBody>
      </p:sp>
      <p:pic>
        <p:nvPicPr>
          <p:cNvPr id="6" name="Рисунок 5">
            <a:extLst>
              <a:ext uri="{FF2B5EF4-FFF2-40B4-BE49-F238E27FC236}">
                <a16:creationId xmlns:a16="http://schemas.microsoft.com/office/drawing/2014/main" id="{F20563DF-AE5A-4DD6-A1D3-8CBEBF6EB7B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161" b="6161"/>
          <a:stretch>
            <a:fillRect/>
          </a:stretch>
        </p:blipFill>
        <p:spPr/>
      </p:pic>
      <p:sp>
        <p:nvSpPr>
          <p:cNvPr id="4" name="Текст 3">
            <a:extLst>
              <a:ext uri="{FF2B5EF4-FFF2-40B4-BE49-F238E27FC236}">
                <a16:creationId xmlns:a16="http://schemas.microsoft.com/office/drawing/2014/main" id="{31ECFC07-DC30-4554-8165-6A118E677DBD}"/>
              </a:ext>
            </a:extLst>
          </p:cNvPr>
          <p:cNvSpPr>
            <a:spLocks noGrp="1"/>
          </p:cNvSpPr>
          <p:nvPr>
            <p:ph type="body" sz="half" idx="2"/>
          </p:nvPr>
        </p:nvSpPr>
        <p:spPr>
          <a:xfrm>
            <a:off x="1432181" y="2427815"/>
            <a:ext cx="6241816" cy="3020877"/>
          </a:xfrm>
        </p:spPr>
        <p:txBody>
          <a:bodyPr>
            <a:noAutofit/>
          </a:bodyPr>
          <a:lstStyle/>
          <a:p>
            <a:r>
              <a:rPr lang="ru-RU" sz="1400" dirty="0"/>
              <a:t>Она является выдающейся фигуристкой и сильной личностью.</a:t>
            </a:r>
          </a:p>
          <a:p>
            <a:r>
              <a:rPr lang="ru-RU" sz="1400" dirty="0"/>
              <a:t>Она моя героиня, потому что смогла пережить очень сложный период в своей жизни. После ситуации с допингом и дисквалификации ей было тяжело, но она не сдалась и нашла в себе силы вернуться в спорт. Это показывает её внутреннюю силу и стойкость.</a:t>
            </a:r>
          </a:p>
          <a:p>
            <a:r>
              <a:rPr lang="ru-RU" sz="1400" dirty="0" err="1"/>
              <a:t>Камила</a:t>
            </a:r>
            <a:r>
              <a:rPr lang="ru-RU" sz="1400" dirty="0"/>
              <a:t> обладает такими качествами, как доброта, искренность и открытость. Она очень милая, общительная и при этом сильная духом.</a:t>
            </a:r>
          </a:p>
          <a:p>
            <a:r>
              <a:rPr lang="ru-RU" sz="1400" dirty="0"/>
              <a:t>Мой герой научил меня не сдаваться в любой ситуации. Даже если в жизни происходят трудности, важно продолжать идти вперёд и верить в себя.</a:t>
            </a:r>
            <a:endParaRPr lang="LID4096" sz="1400" dirty="0"/>
          </a:p>
        </p:txBody>
      </p:sp>
      <p:sp>
        <p:nvSpPr>
          <p:cNvPr id="3" name="TextBox 2">
            <a:extLst>
              <a:ext uri="{FF2B5EF4-FFF2-40B4-BE49-F238E27FC236}">
                <a16:creationId xmlns:a16="http://schemas.microsoft.com/office/drawing/2014/main" id="{5C3EEA6D-2FAF-42DA-A0D0-31C8FF608C6A}"/>
              </a:ext>
            </a:extLst>
          </p:cNvPr>
          <p:cNvSpPr txBox="1"/>
          <p:nvPr/>
        </p:nvSpPr>
        <p:spPr>
          <a:xfrm>
            <a:off x="9626504" y="6419654"/>
            <a:ext cx="20697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Акматова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Саминура</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890205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C9B9ED-F870-4641-8820-F51F067354C6}"/>
              </a:ext>
            </a:extLst>
          </p:cNvPr>
          <p:cNvSpPr>
            <a:spLocks noGrp="1"/>
          </p:cNvSpPr>
          <p:nvPr>
            <p:ph type="title"/>
          </p:nvPr>
        </p:nvSpPr>
        <p:spPr>
          <a:xfrm>
            <a:off x="1295399" y="1110834"/>
            <a:ext cx="6241816" cy="1047904"/>
          </a:xfrm>
        </p:spPr>
        <p:txBody>
          <a:bodyPr/>
          <a:lstStyle/>
          <a:p>
            <a:r>
              <a:rPr lang="ru-RU" dirty="0"/>
              <a:t>Александр Флеминг</a:t>
            </a:r>
            <a:endParaRPr lang="LID4096" dirty="0"/>
          </a:p>
        </p:txBody>
      </p:sp>
      <p:pic>
        <p:nvPicPr>
          <p:cNvPr id="6" name="Рисунок 5">
            <a:extLst>
              <a:ext uri="{FF2B5EF4-FFF2-40B4-BE49-F238E27FC236}">
                <a16:creationId xmlns:a16="http://schemas.microsoft.com/office/drawing/2014/main" id="{CD604797-CE02-4C35-AACF-99F0ED383ED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1954" r="31954"/>
          <a:stretch>
            <a:fillRect/>
          </a:stretch>
        </p:blipFill>
        <p:spPr/>
      </p:pic>
      <p:sp>
        <p:nvSpPr>
          <p:cNvPr id="4" name="Текст 3">
            <a:extLst>
              <a:ext uri="{FF2B5EF4-FFF2-40B4-BE49-F238E27FC236}">
                <a16:creationId xmlns:a16="http://schemas.microsoft.com/office/drawing/2014/main" id="{71A36DEE-BD65-42B6-94C9-309DF2471CEF}"/>
              </a:ext>
            </a:extLst>
          </p:cNvPr>
          <p:cNvSpPr>
            <a:spLocks noGrp="1"/>
          </p:cNvSpPr>
          <p:nvPr>
            <p:ph type="body" sz="half" idx="2"/>
          </p:nvPr>
        </p:nvSpPr>
        <p:spPr>
          <a:xfrm>
            <a:off x="1380240" y="2432880"/>
            <a:ext cx="6241816" cy="3100654"/>
          </a:xfrm>
        </p:spPr>
        <p:txBody>
          <a:bodyPr>
            <a:noAutofit/>
          </a:bodyPr>
          <a:lstStyle/>
          <a:p>
            <a:r>
              <a:rPr lang="ru-RU" sz="1400" dirty="0"/>
              <a:t>Он не является моим родственником, но я считаю его своим героем. Александр Флеминг — известный врач и ученый, который открыл первый антибиотик — пенициллин. Благодаря этому открытию врачи смогли лечить многие опасные болезни и спасать миллионы людей.</a:t>
            </a:r>
          </a:p>
          <a:p>
            <a:r>
              <a:rPr lang="ru-RU" sz="1400" dirty="0"/>
              <a:t>Я считаю его героем, потому что он помог всему человечеству. Его открытие спасло огромное количество жизней, особенно во время Вторая мировая война, когда многие раненые солдаты выживали благодаря антибиотикам. Качества моего героя :умный , трудолюбивый, ответственный, добрый, целеустремлённый.</a:t>
            </a:r>
          </a:p>
          <a:p>
            <a:r>
              <a:rPr lang="ru-RU" sz="1400" dirty="0"/>
              <a:t>Этот человек учит меня тому, что нужно много трудиться, помогать людям и никогда не сдаваться. Благодаря таким людям мир становится лучше.</a:t>
            </a:r>
            <a:endParaRPr lang="LID4096" sz="1400" dirty="0"/>
          </a:p>
        </p:txBody>
      </p:sp>
      <p:sp>
        <p:nvSpPr>
          <p:cNvPr id="3" name="TextBox 2">
            <a:extLst>
              <a:ext uri="{FF2B5EF4-FFF2-40B4-BE49-F238E27FC236}">
                <a16:creationId xmlns:a16="http://schemas.microsoft.com/office/drawing/2014/main" id="{DF3935BA-CAFB-4F76-8C70-8BA704E4C182}"/>
              </a:ext>
            </a:extLst>
          </p:cNvPr>
          <p:cNvSpPr txBox="1"/>
          <p:nvPr/>
        </p:nvSpPr>
        <p:spPr>
          <a:xfrm>
            <a:off x="9502219" y="6488668"/>
            <a:ext cx="21900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Элчибеков</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Нуртилек</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90091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61CDF1-7D16-44C4-A17B-B20FDA9309E4}"/>
              </a:ext>
            </a:extLst>
          </p:cNvPr>
          <p:cNvSpPr>
            <a:spLocks noGrp="1"/>
          </p:cNvSpPr>
          <p:nvPr>
            <p:ph type="title"/>
          </p:nvPr>
        </p:nvSpPr>
        <p:spPr>
          <a:xfrm>
            <a:off x="1197744" y="658714"/>
            <a:ext cx="6241816" cy="1371600"/>
          </a:xfrm>
        </p:spPr>
        <p:txBody>
          <a:bodyPr/>
          <a:lstStyle/>
          <a:p>
            <a:r>
              <a:rPr lang="ru-RU" dirty="0" err="1"/>
              <a:t>Манас</a:t>
            </a:r>
            <a:endParaRPr lang="LID4096" dirty="0"/>
          </a:p>
        </p:txBody>
      </p:sp>
      <p:pic>
        <p:nvPicPr>
          <p:cNvPr id="6" name="Рисунок 5">
            <a:extLst>
              <a:ext uri="{FF2B5EF4-FFF2-40B4-BE49-F238E27FC236}">
                <a16:creationId xmlns:a16="http://schemas.microsoft.com/office/drawing/2014/main" id="{D48B51E7-3F78-412B-AC48-869922D5A3F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278" b="4278"/>
          <a:stretch>
            <a:fillRect/>
          </a:stretch>
        </p:blipFill>
        <p:spPr/>
      </p:pic>
      <p:sp>
        <p:nvSpPr>
          <p:cNvPr id="4" name="Текст 3">
            <a:extLst>
              <a:ext uri="{FF2B5EF4-FFF2-40B4-BE49-F238E27FC236}">
                <a16:creationId xmlns:a16="http://schemas.microsoft.com/office/drawing/2014/main" id="{D43EE5F6-5673-47A7-8A02-11CEC0B00E61}"/>
              </a:ext>
            </a:extLst>
          </p:cNvPr>
          <p:cNvSpPr>
            <a:spLocks noGrp="1"/>
          </p:cNvSpPr>
          <p:nvPr>
            <p:ph type="body" sz="half" idx="2"/>
          </p:nvPr>
        </p:nvSpPr>
        <p:spPr>
          <a:xfrm>
            <a:off x="1295399" y="2586128"/>
            <a:ext cx="6241816" cy="2740015"/>
          </a:xfrm>
        </p:spPr>
        <p:txBody>
          <a:bodyPr>
            <a:normAutofit/>
          </a:bodyPr>
          <a:lstStyle/>
          <a:p>
            <a:r>
              <a:rPr lang="ru-RU" dirty="0"/>
              <a:t>Он — символ единства и независимости. Его подвиги напоминают нам о том, что вместе- мы сила.</a:t>
            </a:r>
          </a:p>
          <a:p>
            <a:r>
              <a:rPr lang="ru-RU" dirty="0"/>
              <a:t>Качества героя: мудрость, невероятная физическая и духовная сила, справедливость, преданность своей земле и друзьям (</a:t>
            </a:r>
            <a:r>
              <a:rPr lang="ru-RU" dirty="0" err="1"/>
              <a:t>кырк</a:t>
            </a:r>
            <a:r>
              <a:rPr lang="ru-RU" dirty="0"/>
              <a:t> </a:t>
            </a:r>
            <a:r>
              <a:rPr lang="ru-RU" dirty="0" err="1"/>
              <a:t>чоро</a:t>
            </a:r>
            <a:r>
              <a:rPr lang="ru-RU" dirty="0"/>
              <a:t>).</a:t>
            </a:r>
          </a:p>
          <a:p>
            <a:r>
              <a:rPr lang="ru-RU" dirty="0"/>
              <a:t>Он меня научил ставить интересы своего народа и близких выше личных, а также тому, что настоящая победа возможна только в единстве.</a:t>
            </a:r>
            <a:endParaRPr lang="LID4096" dirty="0"/>
          </a:p>
        </p:txBody>
      </p:sp>
      <p:sp>
        <p:nvSpPr>
          <p:cNvPr id="3" name="TextBox 2">
            <a:extLst>
              <a:ext uri="{FF2B5EF4-FFF2-40B4-BE49-F238E27FC236}">
                <a16:creationId xmlns:a16="http://schemas.microsoft.com/office/drawing/2014/main" id="{918124A3-5DC8-4B9A-A388-BA5502FB8E26}"/>
              </a:ext>
            </a:extLst>
          </p:cNvPr>
          <p:cNvSpPr txBox="1"/>
          <p:nvPr/>
        </p:nvSpPr>
        <p:spPr>
          <a:xfrm>
            <a:off x="9370243" y="6343380"/>
            <a:ext cx="25779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Мыктыбекова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Айсалкын</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3286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1C8D25-3FE5-4F20-A2A8-EF4355808A5F}"/>
              </a:ext>
            </a:extLst>
          </p:cNvPr>
          <p:cNvSpPr>
            <a:spLocks noGrp="1"/>
          </p:cNvSpPr>
          <p:nvPr>
            <p:ph type="title"/>
          </p:nvPr>
        </p:nvSpPr>
        <p:spPr>
          <a:xfrm>
            <a:off x="1295399" y="1041400"/>
            <a:ext cx="6241816" cy="724897"/>
          </a:xfrm>
        </p:spPr>
        <p:txBody>
          <a:bodyPr/>
          <a:lstStyle/>
          <a:p>
            <a:r>
              <a:rPr lang="ru-RU" dirty="0"/>
              <a:t>Клеопатра </a:t>
            </a:r>
            <a:endParaRPr lang="LID4096" dirty="0"/>
          </a:p>
        </p:txBody>
      </p:sp>
      <p:pic>
        <p:nvPicPr>
          <p:cNvPr id="6" name="Рисунок 5">
            <a:extLst>
              <a:ext uri="{FF2B5EF4-FFF2-40B4-BE49-F238E27FC236}">
                <a16:creationId xmlns:a16="http://schemas.microsoft.com/office/drawing/2014/main" id="{C37EB0F4-0931-489F-A5B1-F6FEBB8D7A0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511" r="11511"/>
          <a:stretch>
            <a:fillRect/>
          </a:stretch>
        </p:blipFill>
        <p:spPr/>
      </p:pic>
      <p:sp>
        <p:nvSpPr>
          <p:cNvPr id="4" name="Текст 3">
            <a:extLst>
              <a:ext uri="{FF2B5EF4-FFF2-40B4-BE49-F238E27FC236}">
                <a16:creationId xmlns:a16="http://schemas.microsoft.com/office/drawing/2014/main" id="{C6C9E637-ED70-4D79-992D-047F97C60611}"/>
              </a:ext>
            </a:extLst>
          </p:cNvPr>
          <p:cNvSpPr>
            <a:spLocks noGrp="1"/>
          </p:cNvSpPr>
          <p:nvPr>
            <p:ph type="body" sz="half" idx="2"/>
          </p:nvPr>
        </p:nvSpPr>
        <p:spPr>
          <a:xfrm>
            <a:off x="1324246" y="2132954"/>
            <a:ext cx="6241816" cy="3457141"/>
          </a:xfrm>
        </p:spPr>
        <p:txBody>
          <a:bodyPr>
            <a:noAutofit/>
          </a:bodyPr>
          <a:lstStyle/>
          <a:p>
            <a:r>
              <a:rPr lang="ru-RU" sz="1600" dirty="0"/>
              <a:t>   Она историческая личность, которую я считаю своим героем. Она была правительницей Древнего Египта и известна не только своей красотой, но и умом, образованностью и сильным характером.</a:t>
            </a:r>
          </a:p>
          <a:p>
            <a:r>
              <a:rPr lang="ru-RU" sz="1600" dirty="0"/>
              <a:t>Мне нравится в ней её уверенность и способность управлять людьми. Клеопатра умела принимать сложные решения и защищать свою страну в трудные времена. Она владела несколькими языками и была очень образованной, что помогало ей в </a:t>
            </a:r>
            <a:r>
              <a:rPr lang="ru-RU" sz="1600" dirty="0" err="1"/>
              <a:t>политике.Также</a:t>
            </a:r>
            <a:r>
              <a:rPr lang="ru-RU" sz="1600" dirty="0"/>
              <a:t> меня вдохновляет её смелость и независимость. Она не боялась брать на себя ответственность и действовать в сложных ситуациях.</a:t>
            </a:r>
          </a:p>
          <a:p>
            <a:r>
              <a:rPr lang="ru-RU" sz="1600" dirty="0"/>
              <a:t>Для меня Клеопатра пример сильной и умной женщины, которая умела добиваться своих целей и отстаивать свои интересы.</a:t>
            </a:r>
            <a:endParaRPr lang="LID4096" sz="1600" dirty="0"/>
          </a:p>
        </p:txBody>
      </p:sp>
      <p:sp>
        <p:nvSpPr>
          <p:cNvPr id="3" name="TextBox 2">
            <a:extLst>
              <a:ext uri="{FF2B5EF4-FFF2-40B4-BE49-F238E27FC236}">
                <a16:creationId xmlns:a16="http://schemas.microsoft.com/office/drawing/2014/main" id="{13314257-CE4C-4826-8131-6B7E0F46E1A7}"/>
              </a:ext>
            </a:extLst>
          </p:cNvPr>
          <p:cNvSpPr txBox="1"/>
          <p:nvPr/>
        </p:nvSpPr>
        <p:spPr>
          <a:xfrm>
            <a:off x="9626504" y="6488668"/>
            <a:ext cx="21836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Алтымышева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Аэлита</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06034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4D26C3-1EDE-4C49-AC3B-5172A2CE98E3}"/>
              </a:ext>
            </a:extLst>
          </p:cNvPr>
          <p:cNvSpPr>
            <a:spLocks noGrp="1"/>
          </p:cNvSpPr>
          <p:nvPr>
            <p:ph type="title"/>
          </p:nvPr>
        </p:nvSpPr>
        <p:spPr>
          <a:xfrm>
            <a:off x="1399094" y="1041400"/>
            <a:ext cx="6241816" cy="886262"/>
          </a:xfrm>
        </p:spPr>
        <p:txBody>
          <a:bodyPr/>
          <a:lstStyle/>
          <a:p>
            <a:r>
              <a:rPr lang="ru-RU" dirty="0"/>
              <a:t>Токтогул </a:t>
            </a:r>
            <a:r>
              <a:rPr lang="ru-RU" dirty="0" err="1"/>
              <a:t>Сатылганов</a:t>
            </a:r>
            <a:r>
              <a:rPr lang="ru-RU" dirty="0"/>
              <a:t> </a:t>
            </a:r>
            <a:endParaRPr lang="LID4096" dirty="0"/>
          </a:p>
        </p:txBody>
      </p:sp>
      <p:pic>
        <p:nvPicPr>
          <p:cNvPr id="6" name="Рисунок 5">
            <a:extLst>
              <a:ext uri="{FF2B5EF4-FFF2-40B4-BE49-F238E27FC236}">
                <a16:creationId xmlns:a16="http://schemas.microsoft.com/office/drawing/2014/main" id="{84695B80-ED22-4167-9232-8EA12248A0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03" r="12703"/>
          <a:stretch>
            <a:fillRect/>
          </a:stretch>
        </p:blipFill>
        <p:spPr/>
      </p:pic>
      <p:sp>
        <p:nvSpPr>
          <p:cNvPr id="4" name="Текст 3">
            <a:extLst>
              <a:ext uri="{FF2B5EF4-FFF2-40B4-BE49-F238E27FC236}">
                <a16:creationId xmlns:a16="http://schemas.microsoft.com/office/drawing/2014/main" id="{3FE2EEED-6961-401D-A911-CF2BDE3B75B0}"/>
              </a:ext>
            </a:extLst>
          </p:cNvPr>
          <p:cNvSpPr>
            <a:spLocks noGrp="1"/>
          </p:cNvSpPr>
          <p:nvPr>
            <p:ph type="body" sz="half" idx="2"/>
          </p:nvPr>
        </p:nvSpPr>
        <p:spPr>
          <a:xfrm>
            <a:off x="1357241" y="2287202"/>
            <a:ext cx="6241816" cy="3170918"/>
          </a:xfrm>
        </p:spPr>
        <p:txBody>
          <a:bodyPr>
            <a:noAutofit/>
          </a:bodyPr>
          <a:lstStyle/>
          <a:p>
            <a:r>
              <a:rPr lang="ru-RU" sz="1400" dirty="0"/>
              <a:t>Токтогул </a:t>
            </a:r>
            <a:r>
              <a:rPr lang="ru-RU" sz="1400" dirty="0" err="1"/>
              <a:t>Сатылганов</a:t>
            </a:r>
            <a:r>
              <a:rPr lang="ru-RU" sz="1400" dirty="0"/>
              <a:t>  — великий народный акын и символ кыргызской культуры. Он родом из Кетмень-</a:t>
            </a:r>
            <a:r>
              <a:rPr lang="ru-RU" sz="1400" dirty="0" err="1"/>
              <a:t>Тюбинской</a:t>
            </a:r>
            <a:r>
              <a:rPr lang="ru-RU" sz="1400" dirty="0"/>
              <a:t> долины (ныне </a:t>
            </a:r>
            <a:r>
              <a:rPr lang="ru-RU" sz="1400" dirty="0" err="1"/>
              <a:t>Токтогульский</a:t>
            </a:r>
            <a:r>
              <a:rPr lang="ru-RU" sz="1400" dirty="0"/>
              <a:t> район Джалал-Абадской области). </a:t>
            </a:r>
          </a:p>
          <a:p>
            <a:r>
              <a:rPr lang="ru-RU" sz="1400" dirty="0"/>
              <a:t>Токтогул — мой герой, потому что он обладал невероятной силой духа: даже после ложного обвинения и тяжелых лет сибирской каторги он не сломался, совершил отважный побег и пешком вернулся на родину, чтобы продолжить служить своему народу через музыку и поэзию. </a:t>
            </a:r>
          </a:p>
          <a:p>
            <a:r>
              <a:rPr lang="ru-RU" sz="1400" dirty="0"/>
              <a:t>Его главные качества — это мужество и несгибаемая воля, проявленные в ссылке, справедливость, так как он всегда защищал бедных в своих песнях, и исключительный талант виртуозного </a:t>
            </a:r>
            <a:r>
              <a:rPr lang="ru-RU" sz="1400" dirty="0" err="1"/>
              <a:t>комузчи</a:t>
            </a:r>
            <a:r>
              <a:rPr lang="ru-RU" sz="1400" dirty="0"/>
              <a:t>, оставивший богатое наследие для будущих поколений</a:t>
            </a:r>
            <a:endParaRPr lang="LID4096" sz="1400" dirty="0"/>
          </a:p>
        </p:txBody>
      </p:sp>
      <p:sp>
        <p:nvSpPr>
          <p:cNvPr id="5" name="TextBox 4">
            <a:extLst>
              <a:ext uri="{FF2B5EF4-FFF2-40B4-BE49-F238E27FC236}">
                <a16:creationId xmlns:a16="http://schemas.microsoft.com/office/drawing/2014/main" id="{C236405E-F73C-432F-B959-DA28D3A7C314}"/>
              </a:ext>
            </a:extLst>
          </p:cNvPr>
          <p:cNvSpPr txBox="1"/>
          <p:nvPr/>
        </p:nvSpPr>
        <p:spPr>
          <a:xfrm>
            <a:off x="9417378" y="6488668"/>
            <a:ext cx="23246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Жалалбекова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Жасмин</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77710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AFB44D-6B2E-4BE3-874F-B8F19612D541}"/>
              </a:ext>
            </a:extLst>
          </p:cNvPr>
          <p:cNvSpPr>
            <a:spLocks noGrp="1"/>
          </p:cNvSpPr>
          <p:nvPr>
            <p:ph type="title"/>
          </p:nvPr>
        </p:nvSpPr>
        <p:spPr>
          <a:xfrm>
            <a:off x="1295399" y="736847"/>
            <a:ext cx="6241816" cy="1198485"/>
          </a:xfrm>
        </p:spPr>
        <p:txBody>
          <a:bodyPr>
            <a:normAutofit/>
          </a:bodyPr>
          <a:lstStyle/>
          <a:p>
            <a:r>
              <a:rPr lang="ru-RU" sz="2400" b="1" dirty="0"/>
              <a:t>Мой герой — Валентина Владимировна Терешкова</a:t>
            </a:r>
          </a:p>
        </p:txBody>
      </p:sp>
      <p:pic>
        <p:nvPicPr>
          <p:cNvPr id="6" name="Рисунок 5">
            <a:extLst>
              <a:ext uri="{FF2B5EF4-FFF2-40B4-BE49-F238E27FC236}">
                <a16:creationId xmlns:a16="http://schemas.microsoft.com/office/drawing/2014/main" id="{67244C3F-9AD2-4FFA-88E1-60E51093502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
        <p:nvSpPr>
          <p:cNvPr id="4" name="Текст 3">
            <a:extLst>
              <a:ext uri="{FF2B5EF4-FFF2-40B4-BE49-F238E27FC236}">
                <a16:creationId xmlns:a16="http://schemas.microsoft.com/office/drawing/2014/main" id="{1E8F7681-952A-4847-96E6-DC444FEACB6C}"/>
              </a:ext>
            </a:extLst>
          </p:cNvPr>
          <p:cNvSpPr>
            <a:spLocks noGrp="1"/>
          </p:cNvSpPr>
          <p:nvPr>
            <p:ph type="body" sz="half" idx="2"/>
          </p:nvPr>
        </p:nvSpPr>
        <p:spPr>
          <a:xfrm>
            <a:off x="1329737" y="2086253"/>
            <a:ext cx="6241816" cy="3559945"/>
          </a:xfrm>
        </p:spPr>
        <p:txBody>
          <a:bodyPr>
            <a:normAutofit fontScale="70000" lnSpcReduction="20000"/>
          </a:bodyPr>
          <a:lstStyle/>
          <a:p>
            <a:r>
              <a:rPr lang="ru-RU" dirty="0">
                <a:solidFill>
                  <a:schemeClr val="tx1"/>
                </a:solidFill>
              </a:rPr>
              <a:t>Валентина Терешкова — это не просто имя в учебнике истории. Это женщина, которая 16 июня 1963 года доказала всему миру: для мечты нет границ, а небо не является пределом. Став первой в мире женщиной-космонавтом, она открыла путь к звездам для миллионов девушек, доказав, что воля и подготовка важнее любых стереотипов. </a:t>
            </a:r>
          </a:p>
          <a:p>
            <a:r>
              <a:rPr lang="ru-RU" dirty="0">
                <a:solidFill>
                  <a:schemeClr val="tx1"/>
                </a:solidFill>
              </a:rPr>
              <a:t>Её характеризует железная выдержка, ведь провести трое суток в тесном корабле «Восток-6», сохраняя работоспособность и хладнокровие, — это истинный подвиг. Невероятное трудолюбие: пройти путь от простой работницы текстильной фабрики до легенды космоса через изнурительные тренировки и прыжки с парашютом. Скромность и верность долгу: несмотря на мировую славу, она всегда оставалась преданной своей стране и делу освоения космоса </a:t>
            </a:r>
          </a:p>
          <a:p>
            <a:r>
              <a:rPr lang="ru-RU" dirty="0">
                <a:solidFill>
                  <a:schemeClr val="tx1"/>
                </a:solidFill>
              </a:rPr>
              <a:t>.Чему она меня научила? Смелости быть первой: не бояться идти туда, где еще никто не был, и брать на себя ответственность за </a:t>
            </a:r>
            <a:r>
              <a:rPr lang="ru-RU" dirty="0" err="1">
                <a:solidFill>
                  <a:schemeClr val="tx1"/>
                </a:solidFill>
              </a:rPr>
              <a:t>первопроходство</a:t>
            </a:r>
            <a:r>
              <a:rPr lang="ru-RU" dirty="0">
                <a:solidFill>
                  <a:schemeClr val="tx1"/>
                </a:solidFill>
              </a:rPr>
              <a:t>. Дисциплине: Валентина Владимировна показала, что успех — это 99% подготовки и умения владеть собой в критической ситуации. Масштабу мышления: глядя на её пример, понимаешь, что мы должны смотреть выше земной суеты и стремиться к великим целям, которые приносят пользу всему человечеству. </a:t>
            </a:r>
          </a:p>
          <a:p>
            <a:r>
              <a:rPr lang="ru-RU" dirty="0">
                <a:solidFill>
                  <a:schemeClr val="tx1"/>
                </a:solidFill>
              </a:rPr>
              <a:t>«Эй! Небо, сними шляпу!» — эти слова, произнесенные ею перед стартом, навсегда остались символом триумфа человеческого духа.</a:t>
            </a:r>
          </a:p>
        </p:txBody>
      </p:sp>
    </p:spTree>
    <p:extLst>
      <p:ext uri="{BB962C8B-B14F-4D97-AF65-F5344CB8AC3E}">
        <p14:creationId xmlns:p14="http://schemas.microsoft.com/office/powerpoint/2010/main" val="4279393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7E24C4-E31F-4042-8D07-BFDE3187FD6E}"/>
              </a:ext>
            </a:extLst>
          </p:cNvPr>
          <p:cNvSpPr>
            <a:spLocks noGrp="1"/>
          </p:cNvSpPr>
          <p:nvPr>
            <p:ph type="title"/>
          </p:nvPr>
        </p:nvSpPr>
        <p:spPr>
          <a:xfrm>
            <a:off x="1295399" y="1041400"/>
            <a:ext cx="6241816" cy="680074"/>
          </a:xfrm>
        </p:spPr>
        <p:txBody>
          <a:bodyPr/>
          <a:lstStyle/>
          <a:p>
            <a:r>
              <a:rPr lang="ru-RU" dirty="0" err="1"/>
              <a:t>Жусуп</a:t>
            </a:r>
            <a:r>
              <a:rPr lang="ru-RU" dirty="0"/>
              <a:t> </a:t>
            </a:r>
            <a:r>
              <a:rPr lang="ru-RU" dirty="0" err="1"/>
              <a:t>Абдырахманов</a:t>
            </a:r>
            <a:endParaRPr lang="LID4096" dirty="0"/>
          </a:p>
        </p:txBody>
      </p:sp>
      <p:pic>
        <p:nvPicPr>
          <p:cNvPr id="6" name="Рисунок 5">
            <a:extLst>
              <a:ext uri="{FF2B5EF4-FFF2-40B4-BE49-F238E27FC236}">
                <a16:creationId xmlns:a16="http://schemas.microsoft.com/office/drawing/2014/main" id="{7F934E2F-DC70-401C-88BD-8C306E22B42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861" r="3861"/>
          <a:stretch>
            <a:fillRect/>
          </a:stretch>
        </p:blipFill>
        <p:spPr/>
      </p:pic>
      <p:sp>
        <p:nvSpPr>
          <p:cNvPr id="4" name="Текст 3">
            <a:extLst>
              <a:ext uri="{FF2B5EF4-FFF2-40B4-BE49-F238E27FC236}">
                <a16:creationId xmlns:a16="http://schemas.microsoft.com/office/drawing/2014/main" id="{91FF2402-22E7-4057-8DC7-27346A34E332}"/>
              </a:ext>
            </a:extLst>
          </p:cNvPr>
          <p:cNvSpPr>
            <a:spLocks noGrp="1"/>
          </p:cNvSpPr>
          <p:nvPr>
            <p:ph type="body" sz="half" idx="2"/>
          </p:nvPr>
        </p:nvSpPr>
        <p:spPr>
          <a:xfrm>
            <a:off x="1295399" y="2271931"/>
            <a:ext cx="6241816" cy="3299310"/>
          </a:xfrm>
        </p:spPr>
        <p:txBody>
          <a:bodyPr>
            <a:noAutofit/>
          </a:bodyPr>
          <a:lstStyle/>
          <a:p>
            <a:r>
              <a:rPr lang="ru-RU" sz="1400" dirty="0"/>
              <a:t>Мой герой   </a:t>
            </a:r>
            <a:r>
              <a:rPr lang="ru-RU" sz="1400" dirty="0" err="1"/>
              <a:t>Жусуп</a:t>
            </a:r>
            <a:r>
              <a:rPr lang="ru-RU" sz="1400" dirty="0"/>
              <a:t> </a:t>
            </a:r>
            <a:r>
              <a:rPr lang="ru-RU" sz="1400" dirty="0" err="1"/>
              <a:t>Абдырахманов</a:t>
            </a:r>
            <a:r>
              <a:rPr lang="ru-RU" sz="1400" dirty="0"/>
              <a:t> — один из основателей кыргызского государства. Он в молодом возрасте стал руководителем страны и работал ради будущего народа. Он не боялся говорить правду и защищал интересы Кыргызстана, даже рискуя своей жизнью</a:t>
            </a:r>
          </a:p>
          <a:p>
            <a:pPr algn="l"/>
            <a:r>
              <a:rPr lang="ru-RU" sz="1400" dirty="0"/>
              <a:t>Его качества : смелый, справедливый	, ответственный, умный	, патриотичный, сильный духом Он меня научил: быть честным, не бояться трудностей и всегда стоять за правду. Также он показал, как важно любить свою страну и работать ради людей.</a:t>
            </a:r>
            <a:endParaRPr lang="LID4096" sz="1400" dirty="0"/>
          </a:p>
        </p:txBody>
      </p:sp>
      <p:sp>
        <p:nvSpPr>
          <p:cNvPr id="3" name="TextBox 2">
            <a:extLst>
              <a:ext uri="{FF2B5EF4-FFF2-40B4-BE49-F238E27FC236}">
                <a16:creationId xmlns:a16="http://schemas.microsoft.com/office/drawing/2014/main" id="{8A48652D-B174-4375-AC9C-BC36E31151E5}"/>
              </a:ext>
            </a:extLst>
          </p:cNvPr>
          <p:cNvSpPr txBox="1"/>
          <p:nvPr/>
        </p:nvSpPr>
        <p:spPr>
          <a:xfrm>
            <a:off x="9626504" y="6363093"/>
            <a:ext cx="20970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Саккараев</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Искендер</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32493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0C3E81-6E35-437A-AB57-84A094344C24}"/>
              </a:ext>
            </a:extLst>
          </p:cNvPr>
          <p:cNvSpPr>
            <a:spLocks noGrp="1"/>
          </p:cNvSpPr>
          <p:nvPr>
            <p:ph type="title"/>
          </p:nvPr>
        </p:nvSpPr>
        <p:spPr>
          <a:xfrm>
            <a:off x="1295399" y="969432"/>
            <a:ext cx="6241816" cy="680074"/>
          </a:xfrm>
        </p:spPr>
        <p:txBody>
          <a:bodyPr/>
          <a:lstStyle/>
          <a:p>
            <a:r>
              <a:rPr lang="ru-RU" dirty="0"/>
              <a:t>Исхак Раззаков</a:t>
            </a:r>
            <a:endParaRPr lang="LID4096" dirty="0"/>
          </a:p>
        </p:txBody>
      </p:sp>
      <p:pic>
        <p:nvPicPr>
          <p:cNvPr id="6" name="Рисунок 5">
            <a:extLst>
              <a:ext uri="{FF2B5EF4-FFF2-40B4-BE49-F238E27FC236}">
                <a16:creationId xmlns:a16="http://schemas.microsoft.com/office/drawing/2014/main" id="{BE246DB7-8210-4386-9DEC-32C8F18779B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741" r="18741"/>
          <a:stretch>
            <a:fillRect/>
          </a:stretch>
        </p:blipFill>
        <p:spPr/>
      </p:pic>
      <p:sp>
        <p:nvSpPr>
          <p:cNvPr id="4" name="Текст 3">
            <a:extLst>
              <a:ext uri="{FF2B5EF4-FFF2-40B4-BE49-F238E27FC236}">
                <a16:creationId xmlns:a16="http://schemas.microsoft.com/office/drawing/2014/main" id="{B1B6E8DD-5668-4B81-8BBB-46A9E598231F}"/>
              </a:ext>
            </a:extLst>
          </p:cNvPr>
          <p:cNvSpPr>
            <a:spLocks noGrp="1"/>
          </p:cNvSpPr>
          <p:nvPr>
            <p:ph type="body" sz="half" idx="2"/>
          </p:nvPr>
        </p:nvSpPr>
        <p:spPr>
          <a:xfrm>
            <a:off x="1295399" y="2064470"/>
            <a:ext cx="6241816" cy="3346515"/>
          </a:xfrm>
        </p:spPr>
        <p:txBody>
          <a:bodyPr>
            <a:noAutofit/>
          </a:bodyPr>
          <a:lstStyle/>
          <a:p>
            <a:r>
              <a:rPr lang="ru-RU" sz="1400" dirty="0"/>
              <a:t>Моим героем является Исхак Раззаков. Я выбрала именно его, потому что он сделал очень многое для нашей страны.</a:t>
            </a:r>
          </a:p>
          <a:p>
            <a:r>
              <a:rPr lang="ru-RU" sz="1400" dirty="0"/>
              <a:t>Исхак Раззаков был выдающимся руководителем Кыргызстана. В его время активно развивались образование, наука и промышленность — строились школы, университеты, фабрики и заводы. Он понимал, что будущее страны зависит от образованных и сильных людей.</a:t>
            </a:r>
          </a:p>
          <a:p>
            <a:r>
              <a:rPr lang="ru-RU" sz="1400" dirty="0"/>
              <a:t>Я считаю его героем, потому что он был мудрым, ответственным, трудолюбивым и справедливым человеком. Несмотря на трудности, он не сдавался и всегда работал ради народа.</a:t>
            </a:r>
          </a:p>
          <a:p>
            <a:r>
              <a:rPr lang="ru-RU" sz="1400" dirty="0"/>
              <a:t>Этот человек научил меня тому, что важно верить в себя, не бояться трудностей и стремиться приносить пользу другим людям. Я хочу брать с него пример и тоже стать полезным для общества и моей страны.</a:t>
            </a:r>
            <a:endParaRPr lang="LID4096" sz="1400" dirty="0"/>
          </a:p>
        </p:txBody>
      </p:sp>
      <p:sp>
        <p:nvSpPr>
          <p:cNvPr id="3" name="TextBox 2">
            <a:extLst>
              <a:ext uri="{FF2B5EF4-FFF2-40B4-BE49-F238E27FC236}">
                <a16:creationId xmlns:a16="http://schemas.microsoft.com/office/drawing/2014/main" id="{406EDC77-96BD-43C8-9CB1-4934373B37D2}"/>
              </a:ext>
            </a:extLst>
          </p:cNvPr>
          <p:cNvSpPr txBox="1"/>
          <p:nvPr/>
        </p:nvSpPr>
        <p:spPr>
          <a:xfrm>
            <a:off x="9483365" y="6394400"/>
            <a:ext cx="22701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Пайзуллаева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Айгерим</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44267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548EE7-4285-4348-BD47-AC71477E6F92}"/>
              </a:ext>
            </a:extLst>
          </p:cNvPr>
          <p:cNvSpPr>
            <a:spLocks noGrp="1"/>
          </p:cNvSpPr>
          <p:nvPr>
            <p:ph type="title"/>
          </p:nvPr>
        </p:nvSpPr>
        <p:spPr>
          <a:xfrm>
            <a:off x="1295399" y="754602"/>
            <a:ext cx="6241816" cy="967666"/>
          </a:xfrm>
        </p:spPr>
        <p:txBody>
          <a:bodyPr/>
          <a:lstStyle/>
          <a:p>
            <a:r>
              <a:rPr lang="ru-RU" dirty="0" err="1"/>
              <a:t>Тоголок</a:t>
            </a:r>
            <a:r>
              <a:rPr lang="ru-RU" dirty="0"/>
              <a:t> </a:t>
            </a:r>
            <a:r>
              <a:rPr lang="ru-RU" dirty="0" err="1"/>
              <a:t>Молдо</a:t>
            </a:r>
            <a:endParaRPr lang="LID4096" dirty="0"/>
          </a:p>
        </p:txBody>
      </p:sp>
      <p:pic>
        <p:nvPicPr>
          <p:cNvPr id="14" name="Рисунок 13">
            <a:extLst>
              <a:ext uri="{FF2B5EF4-FFF2-40B4-BE49-F238E27FC236}">
                <a16:creationId xmlns:a16="http://schemas.microsoft.com/office/drawing/2014/main" id="{18EC593B-264B-4F4F-9F92-F0C220D03E4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933" b="14933"/>
          <a:stretch>
            <a:fillRect/>
          </a:stretch>
        </p:blipFill>
        <p:spPr/>
      </p:pic>
      <p:sp>
        <p:nvSpPr>
          <p:cNvPr id="4" name="Текст 3">
            <a:extLst>
              <a:ext uri="{FF2B5EF4-FFF2-40B4-BE49-F238E27FC236}">
                <a16:creationId xmlns:a16="http://schemas.microsoft.com/office/drawing/2014/main" id="{13045F26-7034-45C2-8C43-05A1603D02FD}"/>
              </a:ext>
            </a:extLst>
          </p:cNvPr>
          <p:cNvSpPr>
            <a:spLocks noGrp="1"/>
          </p:cNvSpPr>
          <p:nvPr>
            <p:ph type="body" sz="half" idx="2"/>
          </p:nvPr>
        </p:nvSpPr>
        <p:spPr>
          <a:xfrm>
            <a:off x="1295399" y="2112885"/>
            <a:ext cx="6241816" cy="3552624"/>
          </a:xfrm>
        </p:spPr>
        <p:txBody>
          <a:bodyPr>
            <a:noAutofit/>
          </a:bodyPr>
          <a:lstStyle/>
          <a:p>
            <a:r>
              <a:rPr lang="ru-RU" sz="1400" dirty="0"/>
              <a:t>Он — герой моего народа и пример для подражания. </a:t>
            </a:r>
          </a:p>
          <a:p>
            <a:r>
              <a:rPr lang="ru-RU" sz="1400" dirty="0"/>
              <a:t>Он защищал простой народ, боролся за справедливость и говорил правду через свои стихи. Он не боялся высказывать своё мнение и помогал людям понять важные жизненные ценности.</a:t>
            </a:r>
          </a:p>
          <a:p>
            <a:r>
              <a:rPr lang="ru-RU" sz="1400" dirty="0"/>
              <a:t> Его качества: смелый, справедливый, мудрый, добрый, талантливый, честный</a:t>
            </a:r>
          </a:p>
          <a:p>
            <a:r>
              <a:rPr lang="ru-RU" sz="1400" dirty="0" err="1"/>
              <a:t>Тоголок</a:t>
            </a:r>
            <a:r>
              <a:rPr lang="ru-RU" sz="1400" dirty="0"/>
              <a:t>  </a:t>
            </a:r>
            <a:r>
              <a:rPr lang="ru-RU" sz="1400" dirty="0" err="1"/>
              <a:t>Молдо</a:t>
            </a:r>
            <a:r>
              <a:rPr lang="ru-RU" sz="1400" dirty="0"/>
              <a:t>  научил меня: быть честным и справедливым, не бояться говорить правду , уважать свой народ и традиции стремиться к знаниям и развитию</a:t>
            </a:r>
            <a:endParaRPr lang="LID4096" sz="1400" dirty="0"/>
          </a:p>
        </p:txBody>
      </p:sp>
      <p:sp>
        <p:nvSpPr>
          <p:cNvPr id="15" name="TextBox 14">
            <a:extLst>
              <a:ext uri="{FF2B5EF4-FFF2-40B4-BE49-F238E27FC236}">
                <a16:creationId xmlns:a16="http://schemas.microsoft.com/office/drawing/2014/main" id="{199C2D1C-3423-4B1D-B35D-E323B9AD9AC2}"/>
              </a:ext>
            </a:extLst>
          </p:cNvPr>
          <p:cNvSpPr txBox="1"/>
          <p:nvPr/>
        </p:nvSpPr>
        <p:spPr>
          <a:xfrm>
            <a:off x="9530499" y="6391373"/>
            <a:ext cx="22188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Рудницкая</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Анастасия</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96479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99E4C0-F437-44BB-AB23-EF6760CD3F6A}"/>
              </a:ext>
            </a:extLst>
          </p:cNvPr>
          <p:cNvSpPr>
            <a:spLocks noGrp="1"/>
          </p:cNvSpPr>
          <p:nvPr>
            <p:ph type="title"/>
          </p:nvPr>
        </p:nvSpPr>
        <p:spPr/>
        <p:txBody>
          <a:bodyPr/>
          <a:lstStyle/>
          <a:p>
            <a:endParaRPr lang="ru-RU" dirty="0"/>
          </a:p>
        </p:txBody>
      </p:sp>
      <p:sp>
        <p:nvSpPr>
          <p:cNvPr id="6" name="Текст 5">
            <a:extLst>
              <a:ext uri="{FF2B5EF4-FFF2-40B4-BE49-F238E27FC236}">
                <a16:creationId xmlns:a16="http://schemas.microsoft.com/office/drawing/2014/main" id="{D373EBAD-CD7C-47A0-B967-96BFF8164A4A}"/>
              </a:ext>
            </a:extLst>
          </p:cNvPr>
          <p:cNvSpPr>
            <a:spLocks noGrp="1"/>
          </p:cNvSpPr>
          <p:nvPr>
            <p:ph type="body" sz="half" idx="2"/>
          </p:nvPr>
        </p:nvSpPr>
        <p:spPr>
          <a:xfrm>
            <a:off x="1295399" y="896646"/>
            <a:ext cx="6241816" cy="4919954"/>
          </a:xfrm>
        </p:spPr>
        <p:txBody>
          <a:bodyPr>
            <a:normAutofit fontScale="92500" lnSpcReduction="10000"/>
          </a:bodyPr>
          <a:lstStyle/>
          <a:p>
            <a:r>
              <a:rPr lang="ru-RU" b="1" dirty="0"/>
              <a:t>Роткина Татьяна Юрьевна. </a:t>
            </a:r>
          </a:p>
          <a:p>
            <a:r>
              <a:rPr lang="ru-RU" b="1" dirty="0"/>
              <a:t>Моя бабушка-моя героиня </a:t>
            </a:r>
            <a:endParaRPr lang="ru-RU" dirty="0"/>
          </a:p>
          <a:p>
            <a:r>
              <a:rPr lang="ru-RU" dirty="0"/>
              <a:t>Она для меня не просто родной человек, а настоящий пример в жизни. Моя бабушка много лет работает в школе: начинала учителем, затем стала заместителем директора  по воспитательной работе, а позже — директором.</a:t>
            </a:r>
          </a:p>
          <a:p>
            <a:r>
              <a:rPr lang="ru-RU" dirty="0"/>
              <a:t>Я считаю её героем, потому что она посвятила свою жизнь важному делу — обучению и воспитанию детей. Каждый день она вкладывает силы, знания и душу в свою работу, помогает ученикам становиться лучше.</a:t>
            </a:r>
          </a:p>
          <a:p>
            <a:r>
              <a:rPr lang="ru-RU" dirty="0"/>
              <a:t>Моя бабушка обладает прекрасными качествами: она добрая, чуткая, отзывчивая и справедливая. Она всегда поддерживает, умеет выслушать и дать мудрый совет.</a:t>
            </a:r>
          </a:p>
          <a:p>
            <a:r>
              <a:rPr lang="ru-RU" dirty="0"/>
              <a:t>Она научила меня быть ответственным человеком, уважать труд других, любить знания и никогда не сдаваться.</a:t>
            </a:r>
          </a:p>
          <a:p>
            <a:r>
              <a:rPr lang="ru-RU" dirty="0"/>
              <a:t>Для меня она — настоящий герой и пример, на который хочется равняться.</a:t>
            </a:r>
          </a:p>
          <a:p>
            <a:endParaRPr lang="ru-RU" dirty="0"/>
          </a:p>
        </p:txBody>
      </p:sp>
      <p:pic>
        <p:nvPicPr>
          <p:cNvPr id="18" name="Рисунок 17">
            <a:extLst>
              <a:ext uri="{FF2B5EF4-FFF2-40B4-BE49-F238E27FC236}">
                <a16:creationId xmlns:a16="http://schemas.microsoft.com/office/drawing/2014/main" id="{CCEFE486-12DF-42A2-99C3-53BF0AB7BFD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Tree>
    <p:extLst>
      <p:ext uri="{BB962C8B-B14F-4D97-AF65-F5344CB8AC3E}">
        <p14:creationId xmlns:p14="http://schemas.microsoft.com/office/powerpoint/2010/main" val="236240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Заголовок 6"/>
          <p:cNvSpPr>
            <a:spLocks noGrp="1"/>
          </p:cNvSpPr>
          <p:nvPr>
            <p:ph type="title"/>
          </p:nvPr>
        </p:nvSpPr>
        <p:spPr/>
        <p:txBody>
          <a:bodyPr/>
          <a:lstStyle/>
          <a:p>
            <a:r>
              <a:rPr lang="ru-RU"/>
              <a:t>Описание </a:t>
            </a:r>
            <a:r>
              <a:rPr lang="ru-RU" dirty="0"/>
              <a:t>добрых дел класса</a:t>
            </a:r>
          </a:p>
        </p:txBody>
      </p:sp>
      <p:sp>
        <p:nvSpPr>
          <p:cNvPr id="1048614" name="Рисунок 7"/>
          <p:cNvSpPr>
            <a:spLocks noGrp="1"/>
          </p:cNvSpPr>
          <p:nvPr>
            <p:ph type="pic" idx="1"/>
          </p:nvPr>
        </p:nvSpPr>
        <p:spPr/>
      </p:sp>
      <p:sp>
        <p:nvSpPr>
          <p:cNvPr id="1048615" name="Текст 8"/>
          <p:cNvSpPr>
            <a:spLocks noGrp="1"/>
          </p:cNvSpPr>
          <p:nvPr>
            <p:ph type="body" sz="half" idx="2"/>
          </p:nvPr>
        </p:nvSpPr>
        <p:spPr/>
        <p:txBody>
          <a:bodyPr/>
          <a:lstStyle/>
          <a:p>
            <a:endParaRPr lang="ru-RU"/>
          </a:p>
        </p:txBody>
      </p:sp>
      <p:pic>
        <p:nvPicPr>
          <p:cNvPr id="2097163" name="Рисунок 2097162"/>
          <p:cNvPicPr>
            <a:picLocks/>
          </p:cNvPicPr>
          <p:nvPr/>
        </p:nvPicPr>
        <p:blipFill>
          <a:blip r:embed="rId2"/>
          <a:stretch>
            <a:fillRect/>
          </a:stretch>
        </p:blipFill>
        <p:spPr>
          <a:xfrm>
            <a:off x="328423" y="233046"/>
            <a:ext cx="11535154" cy="63570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Заголовок 1048623"/>
          <p:cNvSpPr>
            <a:spLocks noGrp="1"/>
          </p:cNvSpPr>
          <p:nvPr>
            <p:ph type="title"/>
          </p:nvPr>
        </p:nvSpPr>
        <p:spPr/>
        <p:txBody>
          <a:bodyPr/>
          <a:lstStyle/>
          <a:p>
            <a:endParaRPr lang="ru-RU"/>
          </a:p>
        </p:txBody>
      </p:sp>
      <p:sp>
        <p:nvSpPr>
          <p:cNvPr id="1048625" name="Текст 1048624"/>
          <p:cNvSpPr>
            <a:spLocks noGrp="1"/>
          </p:cNvSpPr>
          <p:nvPr>
            <p:ph type="body" idx="1"/>
          </p:nvPr>
        </p:nvSpPr>
        <p:spPr/>
        <p:txBody>
          <a:bodyPr/>
          <a:lstStyle/>
          <a:p>
            <a:endParaRPr lang="ru-RU"/>
          </a:p>
        </p:txBody>
      </p:sp>
      <p:sp>
        <p:nvSpPr>
          <p:cNvPr id="1048626" name="Объект 1048625"/>
          <p:cNvSpPr>
            <a:spLocks noGrp="1"/>
          </p:cNvSpPr>
          <p:nvPr>
            <p:ph sz="half" idx="2"/>
          </p:nvPr>
        </p:nvSpPr>
        <p:spPr/>
        <p:txBody>
          <a:bodyPr/>
          <a:lstStyle/>
          <a:p>
            <a:endParaRPr lang="ru-RU"/>
          </a:p>
        </p:txBody>
      </p:sp>
      <p:sp>
        <p:nvSpPr>
          <p:cNvPr id="1048627" name="Текст 1048626"/>
          <p:cNvSpPr>
            <a:spLocks noGrp="1"/>
          </p:cNvSpPr>
          <p:nvPr>
            <p:ph type="body" sz="quarter" idx="3"/>
          </p:nvPr>
        </p:nvSpPr>
        <p:spPr/>
        <p:txBody>
          <a:bodyPr/>
          <a:lstStyle/>
          <a:p>
            <a:endParaRPr lang="ru-RU"/>
          </a:p>
        </p:txBody>
      </p:sp>
      <p:sp>
        <p:nvSpPr>
          <p:cNvPr id="1048628" name="Объект 1048627"/>
          <p:cNvSpPr>
            <a:spLocks noGrp="1"/>
          </p:cNvSpPr>
          <p:nvPr>
            <p:ph sz="quarter" idx="4"/>
          </p:nvPr>
        </p:nvSpPr>
        <p:spPr/>
        <p:txBody>
          <a:bodyPr/>
          <a:lstStyle/>
          <a:p>
            <a:endParaRPr lang="ru-RU"/>
          </a:p>
        </p:txBody>
      </p:sp>
      <p:pic>
        <p:nvPicPr>
          <p:cNvPr id="2097164" name="Рисунок 2097163"/>
          <p:cNvPicPr>
            <a:picLocks/>
          </p:cNvPicPr>
          <p:nvPr/>
        </p:nvPicPr>
        <p:blipFill>
          <a:blip r:embed="rId2"/>
          <a:stretch>
            <a:fillRect/>
          </a:stretch>
        </p:blipFill>
        <p:spPr>
          <a:xfrm>
            <a:off x="414589" y="287556"/>
            <a:ext cx="11443063" cy="615219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Заголовок 1048593"/>
          <p:cNvSpPr>
            <a:spLocks noGrp="1"/>
          </p:cNvSpPr>
          <p:nvPr>
            <p:ph type="title"/>
          </p:nvPr>
        </p:nvSpPr>
        <p:spPr/>
        <p:txBody>
          <a:bodyPr/>
          <a:lstStyle/>
          <a:p>
            <a:endParaRPr lang="ru-RU"/>
          </a:p>
        </p:txBody>
      </p:sp>
      <p:pic>
        <p:nvPicPr>
          <p:cNvPr id="2097156" name="Рисунок 2097155"/>
          <p:cNvPicPr>
            <a:picLocks/>
          </p:cNvPicPr>
          <p:nvPr/>
        </p:nvPicPr>
        <p:blipFill>
          <a:blip r:embed="rId2"/>
          <a:stretch>
            <a:fillRect/>
          </a:stretch>
        </p:blipFill>
        <p:spPr>
          <a:xfrm>
            <a:off x="444239" y="303135"/>
            <a:ext cx="11263823" cy="63051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Заголовок 1048592"/>
          <p:cNvSpPr>
            <a:spLocks noGrp="1"/>
          </p:cNvSpPr>
          <p:nvPr>
            <p:ph type="title"/>
          </p:nvPr>
        </p:nvSpPr>
        <p:spPr/>
        <p:txBody>
          <a:bodyPr/>
          <a:lstStyle/>
          <a:p>
            <a:endParaRPr lang="ru-RU"/>
          </a:p>
        </p:txBody>
      </p:sp>
      <p:pic>
        <p:nvPicPr>
          <p:cNvPr id="2097155" name="Рисунок 2097154"/>
          <p:cNvPicPr>
            <a:picLocks/>
          </p:cNvPicPr>
          <p:nvPr/>
        </p:nvPicPr>
        <p:blipFill>
          <a:blip r:embed="rId2"/>
          <a:stretch>
            <a:fillRect/>
          </a:stretch>
        </p:blipFill>
        <p:spPr>
          <a:xfrm>
            <a:off x="-482943" y="-720747"/>
            <a:ext cx="13241932" cy="829949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99E4C0-F437-44BB-AB23-EF6760CD3F6A}"/>
              </a:ext>
            </a:extLst>
          </p:cNvPr>
          <p:cNvSpPr>
            <a:spLocks noGrp="1"/>
          </p:cNvSpPr>
          <p:nvPr>
            <p:ph type="title"/>
          </p:nvPr>
        </p:nvSpPr>
        <p:spPr>
          <a:xfrm>
            <a:off x="1295399" y="-236072"/>
            <a:ext cx="6241816" cy="1371600"/>
          </a:xfrm>
        </p:spPr>
        <p:txBody>
          <a:bodyPr/>
          <a:lstStyle/>
          <a:p>
            <a:r>
              <a:rPr lang="ru-RU" b="1" dirty="0"/>
              <a:t>Даир </a:t>
            </a:r>
            <a:r>
              <a:rPr lang="ru-RU" b="1" dirty="0" err="1"/>
              <a:t>Аса́нович</a:t>
            </a:r>
            <a:r>
              <a:rPr lang="ru-RU" b="1" dirty="0"/>
              <a:t> </a:t>
            </a:r>
            <a:r>
              <a:rPr lang="ru-RU" b="1" dirty="0" err="1"/>
              <a:t>Аса́нов</a:t>
            </a:r>
            <a:endParaRPr lang="ru-RU" dirty="0"/>
          </a:p>
        </p:txBody>
      </p:sp>
      <p:pic>
        <p:nvPicPr>
          <p:cNvPr id="10" name="Рисунок 9" descr="Изображение выглядит как Человеческое лицо, одежда, человек, портрет&#10;&#10;Содержимое, созданное искусственным интеллектом, может быть неверным.">
            <a:extLst>
              <a:ext uri="{FF2B5EF4-FFF2-40B4-BE49-F238E27FC236}">
                <a16:creationId xmlns:a16="http://schemas.microsoft.com/office/drawing/2014/main" id="{6BAEB879-E874-0D74-9978-602F9F196CA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953" r="5953"/>
          <a:stretch>
            <a:fillRect/>
          </a:stretch>
        </p:blipFill>
        <p:spPr/>
      </p:pic>
      <p:sp>
        <p:nvSpPr>
          <p:cNvPr id="6" name="Текст 5">
            <a:extLst>
              <a:ext uri="{FF2B5EF4-FFF2-40B4-BE49-F238E27FC236}">
                <a16:creationId xmlns:a16="http://schemas.microsoft.com/office/drawing/2014/main" id="{D373EBAD-CD7C-47A0-B967-96BFF8164A4A}"/>
              </a:ext>
            </a:extLst>
          </p:cNvPr>
          <p:cNvSpPr>
            <a:spLocks noGrp="1"/>
          </p:cNvSpPr>
          <p:nvPr>
            <p:ph type="body" sz="half" idx="2"/>
          </p:nvPr>
        </p:nvSpPr>
        <p:spPr>
          <a:xfrm>
            <a:off x="1077700" y="1404471"/>
            <a:ext cx="6677213" cy="4637740"/>
          </a:xfrm>
        </p:spPr>
        <p:txBody>
          <a:bodyPr>
            <a:normAutofit fontScale="92500" lnSpcReduction="10000"/>
          </a:bodyPr>
          <a:lstStyle/>
          <a:p>
            <a:r>
              <a:rPr lang="ru-RU" dirty="0"/>
              <a:t>Мой герой — это </a:t>
            </a:r>
            <a:r>
              <a:rPr lang="ru-RU" dirty="0" err="1"/>
              <a:t>Дайыр</a:t>
            </a:r>
            <a:r>
              <a:rPr lang="ru-RU" dirty="0"/>
              <a:t> Асанов. Он не является моим родственником, но я считаю его своим героем, потому что он — наш земляк и человек, который совершил настоящий подвиг ради своей Родины.</a:t>
            </a:r>
          </a:p>
          <a:p>
            <a:r>
              <a:rPr lang="ru-RU" dirty="0"/>
              <a:t>Я выбрал именно его, потому что он был обычным человеком, таким же, как многие из нас. Но в трудный момент он проявил невероятную смелость и силу духа. Он не испугался опасности и до конца выполнял свой долг. Такие люди вызывают у меня уважение и восхищение.</a:t>
            </a:r>
          </a:p>
          <a:p>
            <a:r>
              <a:rPr lang="ru-RU" dirty="0"/>
              <a:t>Главные качества моего героя — это храбрость, стойкость, ответственность и самоотверженность. Даже в самых тяжёлых условиях он не сдавался, продолжал бороться и защищать своих товарищей. Он был сильным не только физически, но и морально.</a:t>
            </a:r>
          </a:p>
          <a:p>
            <a:r>
              <a:rPr lang="ru-RU" dirty="0" err="1"/>
              <a:t>Дайыр</a:t>
            </a:r>
            <a:r>
              <a:rPr lang="ru-RU" dirty="0"/>
              <a:t> Асанов научил меня тому, что нужно быть смелым, не бояться трудностей и всегда идти до конца. Он показал, что даже один человек может сделать многое, если у него есть сила воли и вера в себя. Также он учит любить свою Родину и быть готовым её защищать.</a:t>
            </a:r>
          </a:p>
          <a:p>
            <a:r>
              <a:rPr lang="ru-RU" dirty="0"/>
              <a:t>Я считаю, что такие герои — пример для всех нас, и мы должны помнить их подвиги и стремиться быть похожими на них.</a:t>
            </a:r>
          </a:p>
        </p:txBody>
      </p:sp>
      <p:sp>
        <p:nvSpPr>
          <p:cNvPr id="3" name="TextBox 2">
            <a:extLst>
              <a:ext uri="{FF2B5EF4-FFF2-40B4-BE49-F238E27FC236}">
                <a16:creationId xmlns:a16="http://schemas.microsoft.com/office/drawing/2014/main" id="{97C6E7A2-21D0-653D-0614-8299C38D87D2}"/>
              </a:ext>
            </a:extLst>
          </p:cNvPr>
          <p:cNvSpPr txBox="1"/>
          <p:nvPr/>
        </p:nvSpPr>
        <p:spPr>
          <a:xfrm>
            <a:off x="9561266" y="6488668"/>
            <a:ext cx="15969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Усонова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Азиза</a:t>
            </a:r>
          </a:p>
        </p:txBody>
      </p:sp>
    </p:spTree>
    <p:extLst>
      <p:ext uri="{BB962C8B-B14F-4D97-AF65-F5344CB8AC3E}">
        <p14:creationId xmlns:p14="http://schemas.microsoft.com/office/powerpoint/2010/main" val="3134779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8AEC56-3EA3-DBB0-3CDA-809C86AD7BF3}"/>
              </a:ext>
            </a:extLst>
          </p:cNvPr>
          <p:cNvSpPr>
            <a:spLocks noGrp="1"/>
          </p:cNvSpPr>
          <p:nvPr>
            <p:ph type="title"/>
          </p:nvPr>
        </p:nvSpPr>
        <p:spPr>
          <a:xfrm>
            <a:off x="1343211" y="252256"/>
            <a:ext cx="6241816" cy="1371600"/>
          </a:xfrm>
        </p:spPr>
        <p:txBody>
          <a:bodyPr/>
          <a:lstStyle/>
          <a:p>
            <a:r>
              <a:rPr lang="ru-RU" b="1" dirty="0"/>
              <a:t>Хамит </a:t>
            </a:r>
            <a:r>
              <a:rPr lang="ru-RU" b="1" dirty="0" err="1"/>
              <a:t>Габдуллович</a:t>
            </a:r>
            <a:r>
              <a:rPr lang="ru-RU" b="1" dirty="0"/>
              <a:t> </a:t>
            </a:r>
            <a:r>
              <a:rPr lang="ru-RU" b="1" dirty="0" err="1"/>
              <a:t>Гаде́льшин</a:t>
            </a:r>
            <a:endParaRPr lang="ru-RU" dirty="0"/>
          </a:p>
        </p:txBody>
      </p:sp>
      <p:pic>
        <p:nvPicPr>
          <p:cNvPr id="6" name="Рисунок 5" descr="Изображение выглядит как Человеческое лицо, человек, одежда, военная форма&#10;&#10;Содержимое, созданное искусственным интеллектом, может быть неверным.">
            <a:extLst>
              <a:ext uri="{FF2B5EF4-FFF2-40B4-BE49-F238E27FC236}">
                <a16:creationId xmlns:a16="http://schemas.microsoft.com/office/drawing/2014/main" id="{08183C85-BFBC-2B7C-CEB5-5DAFF1C2C98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92" r="1392"/>
          <a:stretch>
            <a:fillRect/>
          </a:stretch>
        </p:blipFill>
        <p:spPr/>
      </p:pic>
      <p:sp>
        <p:nvSpPr>
          <p:cNvPr id="4" name="Текст 3">
            <a:extLst>
              <a:ext uri="{FF2B5EF4-FFF2-40B4-BE49-F238E27FC236}">
                <a16:creationId xmlns:a16="http://schemas.microsoft.com/office/drawing/2014/main" id="{D7D71B13-6BAE-A837-2E9A-7378CAA3A2A1}"/>
              </a:ext>
            </a:extLst>
          </p:cNvPr>
          <p:cNvSpPr>
            <a:spLocks noGrp="1"/>
          </p:cNvSpPr>
          <p:nvPr>
            <p:ph type="body" sz="half" idx="2"/>
          </p:nvPr>
        </p:nvSpPr>
        <p:spPr>
          <a:xfrm>
            <a:off x="1174669" y="2068497"/>
            <a:ext cx="6665260" cy="3913949"/>
          </a:xfrm>
        </p:spPr>
        <p:txBody>
          <a:bodyPr>
            <a:normAutofit fontScale="85000" lnSpcReduction="20000"/>
          </a:bodyPr>
          <a:lstStyle/>
          <a:p>
            <a:r>
              <a:rPr lang="ru-RU" dirty="0"/>
              <a:t>Мой герой — это Хамит </a:t>
            </a:r>
            <a:r>
              <a:rPr lang="ru-RU" dirty="0" err="1"/>
              <a:t>Гадельшин</a:t>
            </a:r>
            <a:r>
              <a:rPr lang="ru-RU" dirty="0"/>
              <a:t>. Он  совершил подвиг и внёс большой вклад в победу в Великой Отечественной войне.</a:t>
            </a:r>
          </a:p>
          <a:p>
            <a:r>
              <a:rPr lang="ru-RU" dirty="0"/>
              <a:t>Я выбрал именно его, потому что он был не просто солдатом, а человеком, от которого зависела связь на фронте. Его работа была очень важной и опасной. Несмотря на трудности, он проявил мужество и не сдался даже в самых тяжёлых ситуациях. Это вызывает у меня уважение.</a:t>
            </a:r>
          </a:p>
          <a:p>
            <a:r>
              <a:rPr lang="ru-RU" dirty="0"/>
              <a:t>Главные качества моего героя — это смелость, выносливость, ответственность и преданность своему делу. Он не растерялся в опасный момент, смог спасти важное оборудование и долгое время обеспечивал связь, от которой зависели жизни многих солдат. Это говорит о его силе характера и стойкости.</a:t>
            </a:r>
          </a:p>
          <a:p>
            <a:r>
              <a:rPr lang="ru-RU" dirty="0"/>
              <a:t>Хамит </a:t>
            </a:r>
            <a:r>
              <a:rPr lang="ru-RU" dirty="0" err="1"/>
              <a:t>Гадельшин</a:t>
            </a:r>
            <a:r>
              <a:rPr lang="ru-RU" dirty="0"/>
              <a:t> научил меня быть ответственным, не сдаваться перед трудностями и доводить начатое дело до конца. Он показал, что даже в тяжёлых условиях нужно сохранять спокойствие и выполнять свою задачу. Также он учит ценить мир и понимать, какой ценой он достался.</a:t>
            </a:r>
          </a:p>
          <a:p>
            <a:r>
              <a:rPr lang="ru-RU" dirty="0"/>
              <a:t>Я считаю, что такие люди — настоящие герои, и мы должны помнить их подвиги и брать с них пример.</a:t>
            </a:r>
          </a:p>
          <a:p>
            <a:endParaRPr lang="ru-RU" dirty="0"/>
          </a:p>
        </p:txBody>
      </p:sp>
      <p:sp>
        <p:nvSpPr>
          <p:cNvPr id="3" name="TextBox 2">
            <a:extLst>
              <a:ext uri="{FF2B5EF4-FFF2-40B4-BE49-F238E27FC236}">
                <a16:creationId xmlns:a16="http://schemas.microsoft.com/office/drawing/2014/main" id="{C1603728-E535-F4D4-E8AA-94061C35C3D0}"/>
              </a:ext>
            </a:extLst>
          </p:cNvPr>
          <p:cNvSpPr txBox="1"/>
          <p:nvPr/>
        </p:nvSpPr>
        <p:spPr>
          <a:xfrm>
            <a:off x="9626504" y="6401404"/>
            <a:ext cx="1646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Сорока Никита</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56422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99E4C0-F437-44BB-AB23-EF6760CD3F6A}"/>
              </a:ext>
            </a:extLst>
          </p:cNvPr>
          <p:cNvSpPr>
            <a:spLocks noGrp="1"/>
          </p:cNvSpPr>
          <p:nvPr>
            <p:ph type="title"/>
          </p:nvPr>
        </p:nvSpPr>
        <p:spPr>
          <a:xfrm>
            <a:off x="1226819" y="1255182"/>
            <a:ext cx="6241816" cy="939378"/>
          </a:xfrm>
        </p:spPr>
        <p:txBody>
          <a:bodyPr>
            <a:normAutofit/>
          </a:bodyPr>
          <a:lstStyle/>
          <a:p>
            <a:r>
              <a:rPr lang="ky-KG" sz="3200" b="1" dirty="0">
                <a:latin typeface="Times New Roman" panose="02020603050405020304" pitchFamily="18" charset="0"/>
                <a:cs typeface="Times New Roman" panose="02020603050405020304" pitchFamily="18" charset="0"/>
              </a:rPr>
              <a:t>Иса Коноевич Ахунбаев</a:t>
            </a:r>
            <a:endParaRPr lang="ru-RU" sz="3200" b="1" dirty="0">
              <a:latin typeface="Times New Roman" panose="02020603050405020304" pitchFamily="18" charset="0"/>
              <a:cs typeface="Times New Roman" panose="02020603050405020304" pitchFamily="18" charset="0"/>
            </a:endParaRPr>
          </a:p>
        </p:txBody>
      </p:sp>
      <p:pic>
        <p:nvPicPr>
          <p:cNvPr id="2" name="Рисунок 1" descr="Как жил и как погиб великий кыргызский хирург. Чего мы не знали об Исе  Ахунбаеве">
            <a:extLst>
              <a:ext uri="{FF2B5EF4-FFF2-40B4-BE49-F238E27FC236}">
                <a16:creationId xmlns:a16="http://schemas.microsoft.com/office/drawing/2014/main" id="{05533F75-524C-9CC0-BD80-E75DE047A84F}"/>
              </a:ext>
            </a:extLst>
          </p:cNvPr>
          <p:cNvPicPr>
            <a:picLocks noGrp="1" noChangeAspect="1"/>
          </p:cNvPicPr>
          <p:nvPr>
            <p:ph type="pic" idx="1"/>
          </p:nvPr>
        </p:nvPicPr>
        <p:blipFill>
          <a:blip r:embed="rId2"/>
          <a:srcRect l="17919" r="17919"/>
          <a:stretch>
            <a:fillRect/>
          </a:stretch>
        </p:blipFill>
        <p:spPr>
          <a:prstGeom prst="rect">
            <a:avLst/>
          </a:prstGeom>
        </p:spPr>
      </p:pic>
      <p:sp>
        <p:nvSpPr>
          <p:cNvPr id="6" name="Текст 5">
            <a:extLst>
              <a:ext uri="{FF2B5EF4-FFF2-40B4-BE49-F238E27FC236}">
                <a16:creationId xmlns:a16="http://schemas.microsoft.com/office/drawing/2014/main" id="{D373EBAD-CD7C-47A0-B967-96BFF8164A4A}"/>
              </a:ext>
            </a:extLst>
          </p:cNvPr>
          <p:cNvSpPr>
            <a:spLocks noGrp="1"/>
          </p:cNvSpPr>
          <p:nvPr>
            <p:ph type="body" sz="half" idx="2"/>
          </p:nvPr>
        </p:nvSpPr>
        <p:spPr>
          <a:xfrm>
            <a:off x="872489" y="2558202"/>
            <a:ext cx="6934201" cy="2779608"/>
          </a:xfrm>
        </p:spPr>
        <p:txBody>
          <a:bodyPr>
            <a:noAutofit/>
          </a:bodyPr>
          <a:lstStyle/>
          <a:p>
            <a:r>
              <a:rPr lang="ru-RU" sz="1200" b="1" dirty="0">
                <a:latin typeface="Times New Roman" panose="02020603050405020304" pitchFamily="18" charset="0"/>
                <a:cs typeface="Times New Roman" panose="02020603050405020304" pitchFamily="18" charset="0"/>
              </a:rPr>
              <a:t>Мой герой - Иса Ахунбаев. Он был выдающимся врачом, хирургом и ученым, который внес большой вклад в развитие медицины в Кыргызстане. Он родился в простой семье, но благодаря упорству и стремлению к знаниям смог добиться больших успехов и стать известным человеком.</a:t>
            </a:r>
          </a:p>
          <a:p>
            <a:r>
              <a:rPr lang="ru-RU" sz="1200" b="1" dirty="0">
                <a:latin typeface="Times New Roman" panose="02020603050405020304" pitchFamily="18" charset="0"/>
                <a:cs typeface="Times New Roman" panose="02020603050405020304" pitchFamily="18" charset="0"/>
              </a:rPr>
              <a:t>Я считаю его своим героем, потому что он посвятил свою жизнь служению людям. Иса Ахунбаев проводил сложные операции, спасал жизни пациентов и обучал молодых врачей. Он был не только профессионалом своего дела, но и человеком с большим сердцем.</a:t>
            </a:r>
          </a:p>
          <a:p>
            <a:r>
              <a:rPr lang="ru-RU" sz="1200" b="1" dirty="0">
                <a:latin typeface="Times New Roman" panose="02020603050405020304" pitchFamily="18" charset="0"/>
                <a:cs typeface="Times New Roman" panose="02020603050405020304" pitchFamily="18" charset="0"/>
              </a:rPr>
              <a:t>Главные качества моего героя - трудолюбие, ответственность, доброта и целеустремлённость. Он никогда не сдавался перед трудностями и всегда стремился помочь другим.</a:t>
            </a:r>
          </a:p>
          <a:p>
            <a:r>
              <a:rPr lang="ru-RU" sz="1200" b="1" dirty="0">
                <a:latin typeface="Times New Roman" panose="02020603050405020304" pitchFamily="18" charset="0"/>
                <a:cs typeface="Times New Roman" panose="02020603050405020304" pitchFamily="18" charset="0"/>
              </a:rPr>
              <a:t>Этот человек научил меня тому, что знания и труд могут привести к успеху. Также я поняла, как важно быть полезным обществу и заботиться о других людях.</a:t>
            </a:r>
          </a:p>
        </p:txBody>
      </p:sp>
    </p:spTree>
    <p:extLst>
      <p:ext uri="{BB962C8B-B14F-4D97-AF65-F5344CB8AC3E}">
        <p14:creationId xmlns:p14="http://schemas.microsoft.com/office/powerpoint/2010/main" val="3199230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3105DD-E6C7-910F-F496-F6F6CE44E9DC}"/>
              </a:ext>
            </a:extLst>
          </p:cNvPr>
          <p:cNvSpPr>
            <a:spLocks noGrp="1"/>
          </p:cNvSpPr>
          <p:nvPr>
            <p:ph type="title"/>
          </p:nvPr>
        </p:nvSpPr>
        <p:spPr>
          <a:xfrm>
            <a:off x="1349187" y="790138"/>
            <a:ext cx="6241816" cy="1371600"/>
          </a:xfrm>
        </p:spPr>
        <p:txBody>
          <a:bodyPr/>
          <a:lstStyle/>
          <a:p>
            <a:r>
              <a:rPr lang="ru-RU" b="1" dirty="0" err="1"/>
              <a:t>Барсбек</a:t>
            </a:r>
            <a:r>
              <a:rPr lang="ru-RU" b="1" dirty="0"/>
              <a:t>-каган</a:t>
            </a:r>
            <a:endParaRPr lang="ru-RU" dirty="0"/>
          </a:p>
        </p:txBody>
      </p:sp>
      <p:pic>
        <p:nvPicPr>
          <p:cNvPr id="6" name="Рисунок 5" descr="Изображение выглядит как рисунок, искусство, зарисовка, картина&#10;&#10;Содержимое, созданное искусственным интеллектом, может быть неверным.">
            <a:extLst>
              <a:ext uri="{FF2B5EF4-FFF2-40B4-BE49-F238E27FC236}">
                <a16:creationId xmlns:a16="http://schemas.microsoft.com/office/drawing/2014/main" id="{3ACADB20-7FED-7255-738C-42DE6524F89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814" r="13814"/>
          <a:stretch>
            <a:fillRect/>
          </a:stretch>
        </p:blipFill>
        <p:spPr/>
      </p:pic>
      <p:sp>
        <p:nvSpPr>
          <p:cNvPr id="4" name="Текст 3">
            <a:extLst>
              <a:ext uri="{FF2B5EF4-FFF2-40B4-BE49-F238E27FC236}">
                <a16:creationId xmlns:a16="http://schemas.microsoft.com/office/drawing/2014/main" id="{16054C9E-6494-DA7C-B5B2-44B783949A8E}"/>
              </a:ext>
            </a:extLst>
          </p:cNvPr>
          <p:cNvSpPr>
            <a:spLocks noGrp="1"/>
          </p:cNvSpPr>
          <p:nvPr>
            <p:ph type="body" sz="half" idx="2"/>
          </p:nvPr>
        </p:nvSpPr>
        <p:spPr>
          <a:xfrm>
            <a:off x="1086222" y="2540000"/>
            <a:ext cx="6683189" cy="3198905"/>
          </a:xfrm>
        </p:spPr>
        <p:txBody>
          <a:bodyPr>
            <a:normAutofit fontScale="77500" lnSpcReduction="20000"/>
          </a:bodyPr>
          <a:lstStyle/>
          <a:p>
            <a:r>
              <a:rPr lang="ru-RU" dirty="0"/>
              <a:t>Мой герой — это </a:t>
            </a:r>
            <a:r>
              <a:rPr lang="ru-RU" dirty="0" err="1"/>
              <a:t>Барсбек</a:t>
            </a:r>
            <a:r>
              <a:rPr lang="ru-RU" dirty="0"/>
              <a:t>-каган. Он не является моим кровным родственником, но я считаю его своим героем, потому что он был первым правителем Кыргызского каганата и посвятил жизнь борьбе за независимость нашего народа.</a:t>
            </a:r>
          </a:p>
          <a:p>
            <a:r>
              <a:rPr lang="ru-RU" dirty="0"/>
              <a:t>Я выбрал именно его, потому что он был сильным и дальновидным лидером в очень трудные для истории времена. </a:t>
            </a:r>
            <a:r>
              <a:rPr lang="ru-RU" dirty="0" err="1"/>
              <a:t>Барсбек</a:t>
            </a:r>
            <a:r>
              <a:rPr lang="ru-RU" dirty="0"/>
              <a:t>-каган сумел объединить разрозненные племена и заставил другие государства уважать мощь кыргызов. Его воля к свободе и мужество в защите границ своей земли вызывают у меня искреннее восхищение.</a:t>
            </a:r>
          </a:p>
          <a:p>
            <a:r>
              <a:rPr lang="ru-RU" dirty="0"/>
              <a:t>Главные качества моего героя — это стратегический ум, непоколебимая воля, отвага и безграничный патриотизм. Он понимал, что без единства у народа нет будущего, и всегда шел впереди своего войска, показывая пример личной храбрости.</a:t>
            </a:r>
          </a:p>
          <a:p>
            <a:r>
              <a:rPr lang="ru-RU" dirty="0" err="1"/>
              <a:t>Барсбек</a:t>
            </a:r>
            <a:r>
              <a:rPr lang="ru-RU" dirty="0"/>
              <a:t>-каган научил меня тому, что нужно всегда гордиться своими корнями и защищать свою честь и свободу, несмотря ни на какие угрозы. Он показал, что один человек с великой целью может изменить историю целого народа.</a:t>
            </a:r>
          </a:p>
          <a:p>
            <a:endParaRPr lang="ru-RU" dirty="0"/>
          </a:p>
        </p:txBody>
      </p:sp>
      <p:sp>
        <p:nvSpPr>
          <p:cNvPr id="3" name="TextBox 2">
            <a:extLst>
              <a:ext uri="{FF2B5EF4-FFF2-40B4-BE49-F238E27FC236}">
                <a16:creationId xmlns:a16="http://schemas.microsoft.com/office/drawing/2014/main" id="{7DE2F1E6-4874-499B-A6D5-241D6AB89254}"/>
              </a:ext>
            </a:extLst>
          </p:cNvPr>
          <p:cNvSpPr txBox="1"/>
          <p:nvPr/>
        </p:nvSpPr>
        <p:spPr>
          <a:xfrm>
            <a:off x="9283947" y="6407380"/>
            <a:ext cx="18742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Муратов Амантур</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1280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1AEEF7-2770-8F8F-4D42-F068327DC1F5}"/>
              </a:ext>
            </a:extLst>
          </p:cNvPr>
          <p:cNvSpPr>
            <a:spLocks noGrp="1"/>
          </p:cNvSpPr>
          <p:nvPr>
            <p:ph type="title"/>
          </p:nvPr>
        </p:nvSpPr>
        <p:spPr>
          <a:xfrm>
            <a:off x="1033822" y="802091"/>
            <a:ext cx="6241816" cy="1371600"/>
          </a:xfrm>
        </p:spPr>
        <p:txBody>
          <a:bodyPr/>
          <a:lstStyle/>
          <a:p>
            <a:r>
              <a:rPr lang="ru-RU" dirty="0" err="1"/>
              <a:t>Рудь</a:t>
            </a:r>
            <a:r>
              <a:rPr lang="ru-RU" dirty="0"/>
              <a:t> Николай Михайлович</a:t>
            </a:r>
            <a:br>
              <a:rPr lang="ru-RU" dirty="0"/>
            </a:br>
            <a:endParaRPr lang="ru-RU" dirty="0"/>
          </a:p>
        </p:txBody>
      </p:sp>
      <p:pic>
        <p:nvPicPr>
          <p:cNvPr id="8" name="Рисунок 7" descr="Изображение выглядит как Человеческое лицо, человек, одежда, портрет&#10;&#10;Содержимое, созданное искусственным интеллектом, может быть неверным.">
            <a:extLst>
              <a:ext uri="{FF2B5EF4-FFF2-40B4-BE49-F238E27FC236}">
                <a16:creationId xmlns:a16="http://schemas.microsoft.com/office/drawing/2014/main" id="{4AA4087F-5477-A8EA-CA2D-AD1867AEF29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78" r="1878"/>
          <a:stretch>
            <a:fillRect/>
          </a:stretch>
        </p:blipFill>
        <p:spPr/>
      </p:pic>
      <p:sp>
        <p:nvSpPr>
          <p:cNvPr id="6" name="TextBox 5">
            <a:extLst>
              <a:ext uri="{FF2B5EF4-FFF2-40B4-BE49-F238E27FC236}">
                <a16:creationId xmlns:a16="http://schemas.microsoft.com/office/drawing/2014/main" id="{22D42081-437D-00B4-175C-F20208BF4720}"/>
              </a:ext>
            </a:extLst>
          </p:cNvPr>
          <p:cNvSpPr txBox="1"/>
          <p:nvPr/>
        </p:nvSpPr>
        <p:spPr>
          <a:xfrm>
            <a:off x="1271494" y="1958272"/>
            <a:ext cx="6116916" cy="39703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Мой герой — это Николай Рудь. Он не является моим родственником, но я считаю его своим героем, потому что он внёс большой вклад в победу в Великой Отечественной войне.</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Я выбрал его, потому что он был лётчиком и совершил более 200 боевых вылетов. Это требует огромной смелости и силы характера.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Главные качества моего героя — это отвага, выносливость и ответственность. Он не боялся рисковать жизнью ради своей Родины.</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Николай Рудь научил меня быть настойчивым, не бояться трудностей и всегда выполнять свою работу до конца. Он показал, что героем может стать каждый, если будет сильным духом.</a:t>
            </a:r>
          </a:p>
        </p:txBody>
      </p:sp>
      <p:sp>
        <p:nvSpPr>
          <p:cNvPr id="3" name="TextBox 2">
            <a:extLst>
              <a:ext uri="{FF2B5EF4-FFF2-40B4-BE49-F238E27FC236}">
                <a16:creationId xmlns:a16="http://schemas.microsoft.com/office/drawing/2014/main" id="{52E0E34A-B6D9-629F-7D76-FCC84F24062E}"/>
              </a:ext>
            </a:extLst>
          </p:cNvPr>
          <p:cNvSpPr txBox="1"/>
          <p:nvPr/>
        </p:nvSpPr>
        <p:spPr>
          <a:xfrm>
            <a:off x="9114118" y="6341639"/>
            <a:ext cx="22012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Осмонканова Сайкал</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52649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181A8D-B7A6-8222-07E5-FB4E1C550EAD}"/>
              </a:ext>
            </a:extLst>
          </p:cNvPr>
          <p:cNvSpPr>
            <a:spLocks noGrp="1"/>
          </p:cNvSpPr>
          <p:nvPr>
            <p:ph type="title"/>
          </p:nvPr>
        </p:nvSpPr>
        <p:spPr>
          <a:xfrm>
            <a:off x="1295399" y="355600"/>
            <a:ext cx="6241816" cy="1371600"/>
          </a:xfrm>
        </p:spPr>
        <p:txBody>
          <a:bodyPr/>
          <a:lstStyle/>
          <a:p>
            <a:r>
              <a:rPr lang="ru-RU" dirty="0"/>
              <a:t>Сапожников, Михаил Григорьевич</a:t>
            </a:r>
            <a:br>
              <a:rPr lang="ru-RU" dirty="0"/>
            </a:br>
            <a:endParaRPr lang="ru-RU" dirty="0"/>
          </a:p>
        </p:txBody>
      </p:sp>
      <p:pic>
        <p:nvPicPr>
          <p:cNvPr id="6" name="Рисунок 5" descr="Изображение выглядит как Человеческое лицо, одежда, человек, военная форма&#10;&#10;Содержимое, созданное искусственным интеллектом, может быть неверным.">
            <a:extLst>
              <a:ext uri="{FF2B5EF4-FFF2-40B4-BE49-F238E27FC236}">
                <a16:creationId xmlns:a16="http://schemas.microsoft.com/office/drawing/2014/main" id="{4F363273-CD84-03DD-6659-0AF4B89EA89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374" r="4374"/>
          <a:stretch>
            <a:fillRect/>
          </a:stretch>
        </p:blipFill>
        <p:spPr/>
      </p:pic>
      <p:sp>
        <p:nvSpPr>
          <p:cNvPr id="4" name="Текст 3">
            <a:extLst>
              <a:ext uri="{FF2B5EF4-FFF2-40B4-BE49-F238E27FC236}">
                <a16:creationId xmlns:a16="http://schemas.microsoft.com/office/drawing/2014/main" id="{68C9BE16-F412-7697-1173-7C206F905F46}"/>
              </a:ext>
            </a:extLst>
          </p:cNvPr>
          <p:cNvSpPr>
            <a:spLocks noGrp="1"/>
          </p:cNvSpPr>
          <p:nvPr>
            <p:ph type="body" sz="half" idx="2"/>
          </p:nvPr>
        </p:nvSpPr>
        <p:spPr>
          <a:xfrm>
            <a:off x="1295399" y="1727199"/>
            <a:ext cx="6241816" cy="3567953"/>
          </a:xfrm>
        </p:spPr>
        <p:txBody>
          <a:bodyPr>
            <a:normAutofit fontScale="77500" lnSpcReduction="20000"/>
          </a:bodyPr>
          <a:lstStyle/>
          <a:p>
            <a:r>
              <a:rPr lang="ru-RU" dirty="0"/>
              <a:t>Мой герой — это Михаил Сапожников. Он не является моим родственником, но я считаю его своим героем, потому что он защищал свою Родину и проявил мужество в годы Великая Отечественная война.</a:t>
            </a:r>
          </a:p>
          <a:p>
            <a:r>
              <a:rPr lang="ru-RU" dirty="0"/>
              <a:t>Я выбрал именно его, потому что он был не просто солдатом, а командиром, от которого зависела судьба многих людей. Он умел принимать важные решения и не боялся ответственности. Его подвиги показывают, каким должен быть настоящий лидер.</a:t>
            </a:r>
          </a:p>
          <a:p>
            <a:r>
              <a:rPr lang="ru-RU" dirty="0"/>
              <a:t>Главные качества моего героя — это храбрость, решительность, ответственность и сила духа. Он не сдавался перед трудностями, уверенно вёл своих бойцов вперёд и защищал их. Благодаря таким людям удавалось одерживать победы даже в самых сложных боях.</a:t>
            </a:r>
          </a:p>
          <a:p>
            <a:r>
              <a:rPr lang="ru-RU" dirty="0"/>
              <a:t>Михаил Сапожников научил меня быть смелым, не бояться трудностей и уметь брать на себя ответственность. Он показал, что настоящий герой — это не только тот, кто сражается, но и тот, кто думает о других и ведёт их за собой.</a:t>
            </a:r>
          </a:p>
          <a:p>
            <a:r>
              <a:rPr lang="ru-RU" dirty="0"/>
              <a:t>Я считаю, что такие люди — пример для всех нас. Мы должны помнить их подвиги и стараться быть такими же сильными и достойными.</a:t>
            </a:r>
          </a:p>
          <a:p>
            <a:endParaRPr lang="ru-RU" dirty="0"/>
          </a:p>
        </p:txBody>
      </p:sp>
      <p:sp>
        <p:nvSpPr>
          <p:cNvPr id="3" name="TextBox 2">
            <a:extLst>
              <a:ext uri="{FF2B5EF4-FFF2-40B4-BE49-F238E27FC236}">
                <a16:creationId xmlns:a16="http://schemas.microsoft.com/office/drawing/2014/main" id="{7D3A795F-6A1E-9707-C251-49B33178D064}"/>
              </a:ext>
            </a:extLst>
          </p:cNvPr>
          <p:cNvSpPr txBox="1"/>
          <p:nvPr/>
        </p:nvSpPr>
        <p:spPr>
          <a:xfrm>
            <a:off x="9626504" y="6407380"/>
            <a:ext cx="17219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Урбайтес Томас</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83115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D30B5B-4D4A-D90F-3694-B3F16CC79A8A}"/>
              </a:ext>
            </a:extLst>
          </p:cNvPr>
          <p:cNvSpPr>
            <a:spLocks noGrp="1"/>
          </p:cNvSpPr>
          <p:nvPr>
            <p:ph type="title"/>
          </p:nvPr>
        </p:nvSpPr>
        <p:spPr>
          <a:xfrm>
            <a:off x="1223681" y="355600"/>
            <a:ext cx="6241816" cy="1371600"/>
          </a:xfrm>
        </p:spPr>
        <p:txBody>
          <a:bodyPr/>
          <a:lstStyle/>
          <a:p>
            <a:r>
              <a:rPr lang="ru-RU" b="1" dirty="0"/>
              <a:t>Исхак </a:t>
            </a:r>
            <a:r>
              <a:rPr lang="ru-RU" b="1" dirty="0" err="1"/>
              <a:t>Раззакович</a:t>
            </a:r>
            <a:r>
              <a:rPr lang="ru-RU" b="1" dirty="0"/>
              <a:t> </a:t>
            </a:r>
            <a:r>
              <a:rPr lang="ru-RU" b="1" dirty="0" err="1"/>
              <a:t>Разза́ков</a:t>
            </a:r>
            <a:endParaRPr lang="ru-RU" dirty="0"/>
          </a:p>
        </p:txBody>
      </p:sp>
      <p:pic>
        <p:nvPicPr>
          <p:cNvPr id="6" name="Рисунок 5" descr="Изображение выглядит как Человеческое лицо, человек, портрет, одежда&#10;&#10;Содержимое, созданное искусственным интеллектом, может быть неверным.">
            <a:extLst>
              <a:ext uri="{FF2B5EF4-FFF2-40B4-BE49-F238E27FC236}">
                <a16:creationId xmlns:a16="http://schemas.microsoft.com/office/drawing/2014/main" id="{5B73F38B-A25D-98D6-B58E-905F1ED6008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781" r="10781"/>
          <a:stretch>
            <a:fillRect/>
          </a:stretch>
        </p:blipFill>
        <p:spPr/>
      </p:pic>
      <p:sp>
        <p:nvSpPr>
          <p:cNvPr id="4" name="Текст 3">
            <a:extLst>
              <a:ext uri="{FF2B5EF4-FFF2-40B4-BE49-F238E27FC236}">
                <a16:creationId xmlns:a16="http://schemas.microsoft.com/office/drawing/2014/main" id="{DCB2D071-B9F6-23E6-6A0F-1D263EB571B4}"/>
              </a:ext>
            </a:extLst>
          </p:cNvPr>
          <p:cNvSpPr>
            <a:spLocks noGrp="1"/>
          </p:cNvSpPr>
          <p:nvPr>
            <p:ph type="body" sz="half" idx="2"/>
          </p:nvPr>
        </p:nvSpPr>
        <p:spPr>
          <a:xfrm>
            <a:off x="1295398" y="1930399"/>
            <a:ext cx="6348507" cy="3436471"/>
          </a:xfrm>
        </p:spPr>
        <p:txBody>
          <a:bodyPr>
            <a:normAutofit fontScale="92500" lnSpcReduction="20000"/>
          </a:bodyPr>
          <a:lstStyle/>
          <a:p>
            <a:r>
              <a:rPr lang="ru-RU" dirty="0"/>
              <a:t>Мой герой — это Исхак Раззаков. Он был лидером, который поднял культуру и экономику Кыргызстана на новый уровень после войны.</a:t>
            </a:r>
          </a:p>
          <a:p>
            <a:r>
              <a:rPr lang="ru-RU" dirty="0"/>
              <a:t>Я выбрал именно его, потому что он был образцом скромности и честности. Его знаменитые слова о том, что чистота общества начинается с чистоты каждого человека, актуальны и сегодня. Он строил школы, заводы и театры, заботясь о будущем каждого гражданина.</a:t>
            </a:r>
          </a:p>
          <a:p>
            <a:r>
              <a:rPr lang="ru-RU" dirty="0"/>
              <a:t>Главные качества моего героя — это кристальная честность, простота в общении, справедливость и невероятное трудолюбие. Он жил нуждами народа и никогда не стремился к личной выгоде.</a:t>
            </a:r>
          </a:p>
          <a:p>
            <a:r>
              <a:rPr lang="ru-RU" dirty="0"/>
              <a:t>Исхак Раззаков научил меня быть честным перед самим собой и обществом. Он показал мне, что настоящий успех измеряется не богатством, а тем, сколько хорошего ты сделал для других людей.</a:t>
            </a:r>
          </a:p>
        </p:txBody>
      </p:sp>
      <p:sp>
        <p:nvSpPr>
          <p:cNvPr id="3" name="TextBox 2">
            <a:extLst>
              <a:ext uri="{FF2B5EF4-FFF2-40B4-BE49-F238E27FC236}">
                <a16:creationId xmlns:a16="http://schemas.microsoft.com/office/drawing/2014/main" id="{0CA9F6B3-886A-85D8-1098-8585A881272B}"/>
              </a:ext>
            </a:extLst>
          </p:cNvPr>
          <p:cNvSpPr txBox="1"/>
          <p:nvPr/>
        </p:nvSpPr>
        <p:spPr>
          <a:xfrm>
            <a:off x="9161930" y="6383474"/>
            <a:ext cx="2247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Легостаева Анастасия</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840144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32BDE6-5EE1-F24C-B4C4-261167B4C7E9}"/>
              </a:ext>
            </a:extLst>
          </p:cNvPr>
          <p:cNvSpPr>
            <a:spLocks noGrp="1"/>
          </p:cNvSpPr>
          <p:nvPr>
            <p:ph type="title"/>
          </p:nvPr>
        </p:nvSpPr>
        <p:spPr>
          <a:xfrm>
            <a:off x="1295399" y="635001"/>
            <a:ext cx="6241816" cy="1096432"/>
          </a:xfrm>
        </p:spPr>
        <p:txBody>
          <a:bodyPr/>
          <a:lstStyle/>
          <a:p>
            <a:r>
              <a:rPr lang="ru-RU" i="1" dirty="0" err="1"/>
              <a:t>Абдыкадыр</a:t>
            </a:r>
            <a:r>
              <a:rPr lang="ru-RU" i="1" dirty="0"/>
              <a:t> </a:t>
            </a:r>
            <a:r>
              <a:rPr lang="ru-RU" i="1" dirty="0" err="1"/>
              <a:t>Орозбеков</a:t>
            </a:r>
            <a:endParaRPr lang="ru-RU" dirty="0"/>
          </a:p>
        </p:txBody>
      </p:sp>
      <p:pic>
        <p:nvPicPr>
          <p:cNvPr id="6" name="Рисунок 5" descr="Изображение выглядит как Человеческое лицо, текст, Предмет коллекционирования, человек&#10;&#10;Содержимое, созданное искусственным интеллектом, может быть неверным.">
            <a:extLst>
              <a:ext uri="{FF2B5EF4-FFF2-40B4-BE49-F238E27FC236}">
                <a16:creationId xmlns:a16="http://schemas.microsoft.com/office/drawing/2014/main" id="{A5DA7412-A9AE-7134-B8F7-36839C072B0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715" r="4715"/>
          <a:stretch>
            <a:fillRect/>
          </a:stretch>
        </p:blipFill>
        <p:spPr/>
      </p:pic>
      <p:sp>
        <p:nvSpPr>
          <p:cNvPr id="4" name="Текст 3">
            <a:extLst>
              <a:ext uri="{FF2B5EF4-FFF2-40B4-BE49-F238E27FC236}">
                <a16:creationId xmlns:a16="http://schemas.microsoft.com/office/drawing/2014/main" id="{3789EC8B-CAE7-3352-B2B3-FE35054F8E8B}"/>
              </a:ext>
            </a:extLst>
          </p:cNvPr>
          <p:cNvSpPr>
            <a:spLocks noGrp="1"/>
          </p:cNvSpPr>
          <p:nvPr>
            <p:ph type="body" sz="half" idx="2"/>
          </p:nvPr>
        </p:nvSpPr>
        <p:spPr>
          <a:xfrm>
            <a:off x="1295399" y="1984188"/>
            <a:ext cx="6241816" cy="3508187"/>
          </a:xfrm>
        </p:spPr>
        <p:txBody>
          <a:bodyPr>
            <a:normAutofit fontScale="92500" lnSpcReduction="20000"/>
          </a:bodyPr>
          <a:lstStyle/>
          <a:p>
            <a:r>
              <a:rPr lang="ru-RU" dirty="0"/>
              <a:t>Мой герой — это </a:t>
            </a:r>
            <a:r>
              <a:rPr lang="ru-RU" dirty="0" err="1"/>
              <a:t>Абдыкадыр</a:t>
            </a:r>
            <a:r>
              <a:rPr lang="ru-RU" dirty="0"/>
              <a:t> </a:t>
            </a:r>
            <a:r>
              <a:rPr lang="ru-RU" dirty="0" err="1"/>
              <a:t>Орозбеков</a:t>
            </a:r>
            <a:r>
              <a:rPr lang="ru-RU" dirty="0"/>
              <a:t>. Он стал первым главой нашей республики и всегда оставался верен простому народу.</a:t>
            </a:r>
          </a:p>
          <a:p>
            <a:r>
              <a:rPr lang="ru-RU" dirty="0"/>
              <a:t>Я выбрал именно его, потому что его жизненный путь — это пример того, как человек из народа может достичь вершин власти, не теряя своих корней. Работая в пекарне, он понимал тяготы рабочих людей и, став лидером, делал всё, чтобы улучшить их жизнь.</a:t>
            </a:r>
          </a:p>
          <a:p>
            <a:r>
              <a:rPr lang="ru-RU" dirty="0"/>
              <a:t>Главные качества моего героя — это трудолюбие, искренность, принципиальность и близость к людям. Он был доступным для всех и всегда старался восстановить справедливость.</a:t>
            </a:r>
          </a:p>
          <a:p>
            <a:r>
              <a:rPr lang="ru-RU" dirty="0" err="1"/>
              <a:t>Абдыкадыр</a:t>
            </a:r>
            <a:r>
              <a:rPr lang="ru-RU" dirty="0"/>
              <a:t> </a:t>
            </a:r>
            <a:r>
              <a:rPr lang="ru-RU" dirty="0" err="1"/>
              <a:t>Орозбеков</a:t>
            </a:r>
            <a:r>
              <a:rPr lang="ru-RU" dirty="0"/>
              <a:t> научил меня тому, что любая работа почетна и что важно помнить, откуда ты вышел. Он показал, что честный труд и вера в справедливость могут изменить жизнь всей страны.</a:t>
            </a:r>
          </a:p>
          <a:p>
            <a:endParaRPr lang="ru-RU" dirty="0"/>
          </a:p>
        </p:txBody>
      </p:sp>
      <p:sp>
        <p:nvSpPr>
          <p:cNvPr id="3" name="TextBox 2">
            <a:extLst>
              <a:ext uri="{FF2B5EF4-FFF2-40B4-BE49-F238E27FC236}">
                <a16:creationId xmlns:a16="http://schemas.microsoft.com/office/drawing/2014/main" id="{FE2DF15E-FCFE-CAF4-B0B3-51B79AD0A36C}"/>
              </a:ext>
            </a:extLst>
          </p:cNvPr>
          <p:cNvSpPr txBox="1"/>
          <p:nvPr/>
        </p:nvSpPr>
        <p:spPr>
          <a:xfrm>
            <a:off x="9526494" y="6454303"/>
            <a:ext cx="17780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Лазырина Юлия</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33018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05FAD9-74F2-F99E-124E-7A6B9BFA202A}"/>
              </a:ext>
            </a:extLst>
          </p:cNvPr>
          <p:cNvSpPr>
            <a:spLocks noGrp="1"/>
          </p:cNvSpPr>
          <p:nvPr>
            <p:ph type="title"/>
          </p:nvPr>
        </p:nvSpPr>
        <p:spPr>
          <a:xfrm>
            <a:off x="1187823" y="820271"/>
            <a:ext cx="6241816" cy="988856"/>
          </a:xfrm>
        </p:spPr>
        <p:txBody>
          <a:bodyPr/>
          <a:lstStyle/>
          <a:p>
            <a:r>
              <a:rPr lang="ru-RU" b="1" dirty="0" err="1"/>
              <a:t>Кулатов</a:t>
            </a:r>
            <a:r>
              <a:rPr lang="ru-RU" b="1" dirty="0"/>
              <a:t> </a:t>
            </a:r>
            <a:r>
              <a:rPr lang="ru-RU" b="1" dirty="0" err="1"/>
              <a:t>Төрөбай</a:t>
            </a:r>
            <a:r>
              <a:rPr lang="ru-RU" b="1" dirty="0"/>
              <a:t> </a:t>
            </a:r>
            <a:r>
              <a:rPr lang="ru-RU" b="1" dirty="0" err="1"/>
              <a:t>Кулатович</a:t>
            </a:r>
            <a:endParaRPr lang="ru-RU" dirty="0"/>
          </a:p>
        </p:txBody>
      </p:sp>
      <p:pic>
        <p:nvPicPr>
          <p:cNvPr id="6" name="Рисунок 5" descr="Изображение выглядит как Человеческое лицо, человек, одежда, портрет&#10;&#10;Содержимое, созданное искусственным интеллектом, может быть неверным.">
            <a:extLst>
              <a:ext uri="{FF2B5EF4-FFF2-40B4-BE49-F238E27FC236}">
                <a16:creationId xmlns:a16="http://schemas.microsoft.com/office/drawing/2014/main" id="{BFA73141-0459-424B-FB80-46FF225A57A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962" r="9962"/>
          <a:stretch>
            <a:fillRect/>
          </a:stretch>
        </p:blipFill>
        <p:spPr/>
      </p:pic>
      <p:sp>
        <p:nvSpPr>
          <p:cNvPr id="4" name="Текст 3">
            <a:extLst>
              <a:ext uri="{FF2B5EF4-FFF2-40B4-BE49-F238E27FC236}">
                <a16:creationId xmlns:a16="http://schemas.microsoft.com/office/drawing/2014/main" id="{B3417DD7-0647-634D-ADC3-118E0FE82D95}"/>
              </a:ext>
            </a:extLst>
          </p:cNvPr>
          <p:cNvSpPr>
            <a:spLocks noGrp="1"/>
          </p:cNvSpPr>
          <p:nvPr>
            <p:ph type="body" sz="half" idx="2"/>
          </p:nvPr>
        </p:nvSpPr>
        <p:spPr>
          <a:xfrm>
            <a:off x="1295399" y="2037976"/>
            <a:ext cx="6241816" cy="3046256"/>
          </a:xfrm>
        </p:spPr>
        <p:txBody>
          <a:bodyPr>
            <a:normAutofit fontScale="85000" lnSpcReduction="10000"/>
          </a:bodyPr>
          <a:lstStyle/>
          <a:p>
            <a:r>
              <a:rPr lang="ru-RU" dirty="0"/>
              <a:t>Мой герой — это </a:t>
            </a:r>
            <a:r>
              <a:rPr lang="ru-RU" dirty="0" err="1"/>
              <a:t>Төрөбай</a:t>
            </a:r>
            <a:r>
              <a:rPr lang="ru-RU" dirty="0"/>
              <a:t> </a:t>
            </a:r>
            <a:r>
              <a:rPr lang="ru-RU" dirty="0" err="1"/>
              <a:t>Кулатов</a:t>
            </a:r>
            <a:r>
              <a:rPr lang="ru-RU" dirty="0"/>
              <a:t>. Он руководил нашей страной долгие десятилетия, сохраняя мудрость и спокойствие.</a:t>
            </a:r>
          </a:p>
          <a:p>
            <a:r>
              <a:rPr lang="ru-RU" dirty="0"/>
              <a:t>Я выбрал именно его, потому что он прошел огромный путь от простого шахтера до самого высокого поста в республике. Несмотря на высокую должность, он оставался очень скромным и человечным руководителем, который знал цену тяжелого труда.</a:t>
            </a:r>
          </a:p>
          <a:p>
            <a:r>
              <a:rPr lang="ru-RU" dirty="0"/>
              <a:t>Главные качества моего героя — это дисциплина, ответственность, скромность и колоссальный жизненный опыт. Он умел слушать людей и всегда вникал в их проблемы.</a:t>
            </a:r>
          </a:p>
          <a:p>
            <a:r>
              <a:rPr lang="ru-RU" dirty="0" err="1"/>
              <a:t>Төрөбай</a:t>
            </a:r>
            <a:r>
              <a:rPr lang="ru-RU" dirty="0"/>
              <a:t> </a:t>
            </a:r>
            <a:r>
              <a:rPr lang="ru-RU" dirty="0" err="1"/>
              <a:t>Кулатов</a:t>
            </a:r>
            <a:r>
              <a:rPr lang="ru-RU" dirty="0"/>
              <a:t> научил меня упорству и тому, что в любом деле нужно быть профессионалом. Он показал, что даже на самой высокой вершине важно сохранять простоту и уважение к труду каждого человека.</a:t>
            </a:r>
          </a:p>
          <a:p>
            <a:endParaRPr lang="ru-RU" dirty="0"/>
          </a:p>
        </p:txBody>
      </p:sp>
      <p:sp>
        <p:nvSpPr>
          <p:cNvPr id="3" name="TextBox 2">
            <a:extLst>
              <a:ext uri="{FF2B5EF4-FFF2-40B4-BE49-F238E27FC236}">
                <a16:creationId xmlns:a16="http://schemas.microsoft.com/office/drawing/2014/main" id="{8C6C1F92-A30C-08B1-DC67-174C68C03EB4}"/>
              </a:ext>
            </a:extLst>
          </p:cNvPr>
          <p:cNvSpPr txBox="1"/>
          <p:nvPr/>
        </p:nvSpPr>
        <p:spPr>
          <a:xfrm>
            <a:off x="9066306" y="6383474"/>
            <a:ext cx="22333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Кудайназаров Кайрат</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94164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435D18-6F1F-A460-7893-44CCB713F789}"/>
              </a:ext>
            </a:extLst>
          </p:cNvPr>
          <p:cNvSpPr>
            <a:spLocks noGrp="1"/>
          </p:cNvSpPr>
          <p:nvPr>
            <p:ph type="title"/>
          </p:nvPr>
        </p:nvSpPr>
        <p:spPr>
          <a:xfrm>
            <a:off x="1295399" y="790138"/>
            <a:ext cx="6241816" cy="1371600"/>
          </a:xfrm>
        </p:spPr>
        <p:txBody>
          <a:bodyPr/>
          <a:lstStyle/>
          <a:p>
            <a:r>
              <a:rPr lang="ru-RU" b="1" dirty="0" err="1"/>
              <a:t>Исмаилбек</a:t>
            </a:r>
            <a:r>
              <a:rPr lang="ru-RU" b="1" dirty="0"/>
              <a:t> </a:t>
            </a:r>
            <a:r>
              <a:rPr lang="ru-RU" b="1" dirty="0" err="1"/>
              <a:t>Таранчиев</a:t>
            </a:r>
            <a:endParaRPr lang="ru-RU" dirty="0"/>
          </a:p>
        </p:txBody>
      </p:sp>
      <p:pic>
        <p:nvPicPr>
          <p:cNvPr id="8" name="Рисунок 7" descr="Изображение выглядит как Человеческое лицо, текст, портрет, Стиль ретро&#10;&#10;Содержимое, созданное искусственным интеллектом, может быть неверным.">
            <a:extLst>
              <a:ext uri="{FF2B5EF4-FFF2-40B4-BE49-F238E27FC236}">
                <a16:creationId xmlns:a16="http://schemas.microsoft.com/office/drawing/2014/main" id="{FAA78FAB-55E6-4A7F-4E90-3ADFF3625B9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651" r="8651"/>
          <a:stretch>
            <a:fillRect/>
          </a:stretch>
        </p:blipFill>
        <p:spPr/>
      </p:pic>
      <p:sp>
        <p:nvSpPr>
          <p:cNvPr id="4" name="Текст 3">
            <a:extLst>
              <a:ext uri="{FF2B5EF4-FFF2-40B4-BE49-F238E27FC236}">
                <a16:creationId xmlns:a16="http://schemas.microsoft.com/office/drawing/2014/main" id="{4C81052C-0684-6FCF-A180-E0EFE29EB1E2}"/>
              </a:ext>
            </a:extLst>
          </p:cNvPr>
          <p:cNvSpPr>
            <a:spLocks noGrp="1"/>
          </p:cNvSpPr>
          <p:nvPr>
            <p:ph type="body" sz="half" idx="2"/>
          </p:nvPr>
        </p:nvSpPr>
        <p:spPr>
          <a:xfrm>
            <a:off x="920376" y="2450353"/>
            <a:ext cx="6616839" cy="3436471"/>
          </a:xfrm>
        </p:spPr>
        <p:txBody>
          <a:bodyPr>
            <a:normAutofit fontScale="92500" lnSpcReduction="20000"/>
          </a:bodyPr>
          <a:lstStyle/>
          <a:p>
            <a:r>
              <a:rPr lang="ru-RU" dirty="0"/>
              <a:t>Мой герой — это </a:t>
            </a:r>
            <a:r>
              <a:rPr lang="ru-RU" dirty="0" err="1"/>
              <a:t>Исмаилбек</a:t>
            </a:r>
            <a:r>
              <a:rPr lang="ru-RU" dirty="0"/>
              <a:t> </a:t>
            </a:r>
            <a:r>
              <a:rPr lang="ru-RU" dirty="0" err="1"/>
              <a:t>Таранчиев</a:t>
            </a:r>
            <a:r>
              <a:rPr lang="ru-RU" dirty="0"/>
              <a:t>. Он был отважным летчиком, который до последнего вздоха сражался за мирное небо.</a:t>
            </a:r>
          </a:p>
          <a:p>
            <a:r>
              <a:rPr lang="ru-RU" dirty="0"/>
              <a:t>Я выбрал именно его, потому что его последний полет стал легендой. Когда его самолет был подбит и загорелся, он не стал прыгать с парашютом, а направил пылающую машину прямо на скопление вражеской техники. Это был «огненный таран», который нанес огромный урон врагу ценой его жизни.</a:t>
            </a:r>
          </a:p>
          <a:p>
            <a:r>
              <a:rPr lang="ru-RU" dirty="0"/>
              <a:t>Главные качества моего героя — это молниеносная решительность, отвага, преданность своей цели и мужество высшей пробы. Он выбрал героическую смерть ради того, чтобы приблизить конец войны.</a:t>
            </a:r>
          </a:p>
          <a:p>
            <a:r>
              <a:rPr lang="ru-RU" dirty="0" err="1"/>
              <a:t>Исмаилбек</a:t>
            </a:r>
            <a:r>
              <a:rPr lang="ru-RU" dirty="0"/>
              <a:t> </a:t>
            </a:r>
            <a:r>
              <a:rPr lang="ru-RU" dirty="0" err="1"/>
              <a:t>Таранчиев</a:t>
            </a:r>
            <a:r>
              <a:rPr lang="ru-RU" dirty="0"/>
              <a:t> научил меня быть решительным в самые трудные моменты жизни. Он показал, что настоящий герой идет до конца, защищая то, что ему дорого.</a:t>
            </a:r>
          </a:p>
          <a:p>
            <a:endParaRPr lang="ru-RU" dirty="0"/>
          </a:p>
        </p:txBody>
      </p:sp>
      <p:sp>
        <p:nvSpPr>
          <p:cNvPr id="3" name="TextBox 2">
            <a:extLst>
              <a:ext uri="{FF2B5EF4-FFF2-40B4-BE49-F238E27FC236}">
                <a16:creationId xmlns:a16="http://schemas.microsoft.com/office/drawing/2014/main" id="{A740607C-A9DB-C831-A6CB-2F1FFCC7E47E}"/>
              </a:ext>
            </a:extLst>
          </p:cNvPr>
          <p:cNvSpPr txBox="1"/>
          <p:nvPr/>
        </p:nvSpPr>
        <p:spPr>
          <a:xfrm>
            <a:off x="9825318" y="6407380"/>
            <a:ext cx="15808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Кенжеев Омар</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06155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ADB3E7-CA9B-176B-F53E-DFD169912843}"/>
              </a:ext>
            </a:extLst>
          </p:cNvPr>
          <p:cNvSpPr>
            <a:spLocks noGrp="1"/>
          </p:cNvSpPr>
          <p:nvPr>
            <p:ph type="title"/>
          </p:nvPr>
        </p:nvSpPr>
        <p:spPr>
          <a:xfrm>
            <a:off x="1247587" y="845672"/>
            <a:ext cx="6241816" cy="787149"/>
          </a:xfrm>
        </p:spPr>
        <p:txBody>
          <a:bodyPr/>
          <a:lstStyle/>
          <a:p>
            <a:r>
              <a:rPr lang="ru-RU" b="1" dirty="0" err="1"/>
              <a:t>Салижа́н</a:t>
            </a:r>
            <a:r>
              <a:rPr lang="ru-RU" b="1" dirty="0"/>
              <a:t> </a:t>
            </a:r>
            <a:r>
              <a:rPr lang="ru-RU" b="1" dirty="0" err="1"/>
              <a:t>Шаки́рович</a:t>
            </a:r>
            <a:r>
              <a:rPr lang="ru-RU" b="1" dirty="0"/>
              <a:t> </a:t>
            </a:r>
            <a:r>
              <a:rPr lang="ru-RU" b="1" dirty="0" err="1"/>
              <a:t>Шари́пов</a:t>
            </a:r>
            <a:endParaRPr lang="ru-RU" dirty="0"/>
          </a:p>
        </p:txBody>
      </p:sp>
      <p:pic>
        <p:nvPicPr>
          <p:cNvPr id="6" name="Рисунок 5" descr="Изображение выглядит как одежда, человек, Человеческое лицо, космонавт&#10;&#10;Содержимое, созданное искусственным интеллектом, может быть неверным.">
            <a:extLst>
              <a:ext uri="{FF2B5EF4-FFF2-40B4-BE49-F238E27FC236}">
                <a16:creationId xmlns:a16="http://schemas.microsoft.com/office/drawing/2014/main" id="{E3F664C5-3F24-577B-C585-D2596A26CDC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044" r="10044"/>
          <a:stretch>
            <a:fillRect/>
          </a:stretch>
        </p:blipFill>
        <p:spPr/>
      </p:pic>
      <p:sp>
        <p:nvSpPr>
          <p:cNvPr id="4" name="Текст 3">
            <a:extLst>
              <a:ext uri="{FF2B5EF4-FFF2-40B4-BE49-F238E27FC236}">
                <a16:creationId xmlns:a16="http://schemas.microsoft.com/office/drawing/2014/main" id="{F4653A0E-1C9B-6021-B2C6-DF2674E170FF}"/>
              </a:ext>
            </a:extLst>
          </p:cNvPr>
          <p:cNvSpPr>
            <a:spLocks noGrp="1"/>
          </p:cNvSpPr>
          <p:nvPr>
            <p:ph type="body" sz="half" idx="2"/>
          </p:nvPr>
        </p:nvSpPr>
        <p:spPr>
          <a:xfrm>
            <a:off x="1295399" y="2408517"/>
            <a:ext cx="6241816" cy="3603811"/>
          </a:xfrm>
        </p:spPr>
        <p:txBody>
          <a:bodyPr>
            <a:normAutofit fontScale="85000" lnSpcReduction="10000"/>
          </a:bodyPr>
          <a:lstStyle/>
          <a:p>
            <a:r>
              <a:rPr lang="ru-RU" dirty="0"/>
              <a:t>Мой герой — это Салижан Шарипов. Он стал первым космонавтом независимого Кыргызстана и прославил нашу страну на всю планету.</a:t>
            </a:r>
          </a:p>
          <a:p>
            <a:r>
              <a:rPr lang="ru-RU" dirty="0"/>
              <a:t>Я выбрал именно его, потому что его путь — это история о том, как мечта мальчика из небольшого города Ош стала реальностью мирового масштаба. Он доказал, что для человека из Кыргызстана открыты даже звезды, если он готов много учиться и упорно трудиться.</a:t>
            </a:r>
          </a:p>
          <a:p>
            <a:r>
              <a:rPr lang="ru-RU" dirty="0"/>
              <a:t>Главные качества моего героя — это целеустремленность, огромная тяга к знаниям, дисциплина и скромность. Несмотря на мировую славу, он всегда с теплотой отзывается о своей родине.</a:t>
            </a:r>
          </a:p>
          <a:p>
            <a:r>
              <a:rPr lang="ru-RU" dirty="0"/>
              <a:t>Салижан Шарипов научил меня мечтать по-крупному и не бояться ставить перед собой самые невероятные цели. Он показал, что через труд и науку можно достичь любой высоты, даже космической.</a:t>
            </a:r>
          </a:p>
          <a:p>
            <a:endParaRPr lang="ru-RU" dirty="0"/>
          </a:p>
        </p:txBody>
      </p:sp>
      <p:sp>
        <p:nvSpPr>
          <p:cNvPr id="3" name="TextBox 2">
            <a:extLst>
              <a:ext uri="{FF2B5EF4-FFF2-40B4-BE49-F238E27FC236}">
                <a16:creationId xmlns:a16="http://schemas.microsoft.com/office/drawing/2014/main" id="{0C94AFAB-8D1C-A4BC-C4C0-14F1DC443497}"/>
              </a:ext>
            </a:extLst>
          </p:cNvPr>
          <p:cNvSpPr txBox="1"/>
          <p:nvPr/>
        </p:nvSpPr>
        <p:spPr>
          <a:xfrm>
            <a:off x="9275483" y="6413356"/>
            <a:ext cx="19415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Карамышев Артур</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8098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2272E3-16E6-6949-6295-6A568B7C0E54}"/>
              </a:ext>
            </a:extLst>
          </p:cNvPr>
          <p:cNvSpPr>
            <a:spLocks noGrp="1"/>
          </p:cNvSpPr>
          <p:nvPr>
            <p:ph type="title"/>
          </p:nvPr>
        </p:nvSpPr>
        <p:spPr>
          <a:xfrm>
            <a:off x="1295399" y="1087717"/>
            <a:ext cx="6241816" cy="715432"/>
          </a:xfrm>
        </p:spPr>
        <p:txBody>
          <a:bodyPr/>
          <a:lstStyle/>
          <a:p>
            <a:r>
              <a:rPr lang="ru-RU" b="1" dirty="0" err="1"/>
              <a:t>Саякба́й</a:t>
            </a:r>
            <a:r>
              <a:rPr lang="ru-RU" b="1" dirty="0"/>
              <a:t> </a:t>
            </a:r>
            <a:r>
              <a:rPr lang="ru-RU" b="1" dirty="0" err="1"/>
              <a:t>Карала́ев</a:t>
            </a:r>
            <a:endParaRPr lang="ru-RU" dirty="0"/>
          </a:p>
        </p:txBody>
      </p:sp>
      <p:pic>
        <p:nvPicPr>
          <p:cNvPr id="6" name="Рисунок 5" descr="Изображение выглядит как Человеческое лицо, портрет, одежда, человек&#10;&#10;Содержимое, созданное искусственным интеллектом, может быть неверным.">
            <a:extLst>
              <a:ext uri="{FF2B5EF4-FFF2-40B4-BE49-F238E27FC236}">
                <a16:creationId xmlns:a16="http://schemas.microsoft.com/office/drawing/2014/main" id="{E65EDDA3-1FA7-25AF-EE4C-B2CA67DF79C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3658" r="23658"/>
          <a:stretch>
            <a:fillRect/>
          </a:stretch>
        </p:blipFill>
        <p:spPr/>
      </p:pic>
      <p:sp>
        <p:nvSpPr>
          <p:cNvPr id="4" name="Текст 3">
            <a:extLst>
              <a:ext uri="{FF2B5EF4-FFF2-40B4-BE49-F238E27FC236}">
                <a16:creationId xmlns:a16="http://schemas.microsoft.com/office/drawing/2014/main" id="{2A1D9B76-FD40-FEFC-24F4-3D4D2591462F}"/>
              </a:ext>
            </a:extLst>
          </p:cNvPr>
          <p:cNvSpPr>
            <a:spLocks noGrp="1"/>
          </p:cNvSpPr>
          <p:nvPr>
            <p:ph type="body" sz="half" idx="2"/>
          </p:nvPr>
        </p:nvSpPr>
        <p:spPr>
          <a:xfrm>
            <a:off x="1295399" y="2103718"/>
            <a:ext cx="6241816" cy="3478306"/>
          </a:xfrm>
        </p:spPr>
        <p:txBody>
          <a:bodyPr>
            <a:normAutofit fontScale="85000" lnSpcReduction="10000"/>
          </a:bodyPr>
          <a:lstStyle/>
          <a:p>
            <a:r>
              <a:rPr lang="ru-RU" dirty="0"/>
              <a:t>Мой герой — это </a:t>
            </a:r>
            <a:r>
              <a:rPr lang="ru-RU" dirty="0" err="1"/>
              <a:t>Саякбай</a:t>
            </a:r>
            <a:r>
              <a:rPr lang="ru-RU" dirty="0"/>
              <a:t> </a:t>
            </a:r>
            <a:r>
              <a:rPr lang="ru-RU" dirty="0" err="1"/>
              <a:t>Каралаев</a:t>
            </a:r>
            <a:r>
              <a:rPr lang="ru-RU" dirty="0"/>
              <a:t>. Он был гениальным сказителем, которого называли «Гомером XX века» за его феноменальную память и дар исполнения эпоса «Манас».</a:t>
            </a:r>
          </a:p>
          <a:p>
            <a:r>
              <a:rPr lang="ru-RU" dirty="0"/>
              <a:t>Я выбрал именно его, потому что благодаря ему мы сохранили наше главное духовное сокровище в самом полном объеме. Его исполнение было настолько мощным и живым, что слушатели буквально видели перед собой героев прошлого. Он был живым мостом между древней историей и современностью.</a:t>
            </a:r>
          </a:p>
          <a:p>
            <a:r>
              <a:rPr lang="ru-RU" dirty="0"/>
              <a:t>Главные качества моего героя — это преданность народным традициям, феноменальный талант, артистизм и вера в величие духа предков. Он всю жизнь посвятил служению эпосу, не требуя ничего взамен.</a:t>
            </a:r>
          </a:p>
          <a:p>
            <a:r>
              <a:rPr lang="ru-RU" dirty="0" err="1"/>
              <a:t>Саякбай</a:t>
            </a:r>
            <a:r>
              <a:rPr lang="ru-RU" dirty="0"/>
              <a:t> </a:t>
            </a:r>
            <a:r>
              <a:rPr lang="ru-RU" dirty="0" err="1"/>
              <a:t>Каралаев</a:t>
            </a:r>
            <a:r>
              <a:rPr lang="ru-RU" dirty="0"/>
              <a:t> научил меня ценить и беречь наше наследие. Он показал, что культура народа живет до тех пор, пока мы помним свои корни и передаем эти знания следующим поколениям.</a:t>
            </a:r>
          </a:p>
          <a:p>
            <a:endParaRPr lang="ru-RU" dirty="0"/>
          </a:p>
        </p:txBody>
      </p:sp>
      <p:sp>
        <p:nvSpPr>
          <p:cNvPr id="3" name="TextBox 2">
            <a:extLst>
              <a:ext uri="{FF2B5EF4-FFF2-40B4-BE49-F238E27FC236}">
                <a16:creationId xmlns:a16="http://schemas.microsoft.com/office/drawing/2014/main" id="{56AAD0A3-F819-F8D7-AC69-61277F6D7866}"/>
              </a:ext>
            </a:extLst>
          </p:cNvPr>
          <p:cNvSpPr txBox="1"/>
          <p:nvPr/>
        </p:nvSpPr>
        <p:spPr>
          <a:xfrm>
            <a:off x="9293412" y="6443239"/>
            <a:ext cx="22717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Кайыпбеков Мирсаид</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55289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892C4F-7C07-7297-5AB4-2CBD80F5EA44}"/>
              </a:ext>
            </a:extLst>
          </p:cNvPr>
          <p:cNvSpPr>
            <a:spLocks noGrp="1"/>
          </p:cNvSpPr>
          <p:nvPr>
            <p:ph type="title"/>
          </p:nvPr>
        </p:nvSpPr>
        <p:spPr>
          <a:xfrm>
            <a:off x="1343211" y="1356659"/>
            <a:ext cx="6241816" cy="410632"/>
          </a:xfrm>
        </p:spPr>
        <p:txBody>
          <a:bodyPr>
            <a:normAutofit fontScale="90000"/>
          </a:bodyPr>
          <a:lstStyle/>
          <a:p>
            <a:r>
              <a:rPr lang="ru-RU" b="1" dirty="0"/>
              <a:t>Булат Абдуллаевич </a:t>
            </a:r>
            <a:r>
              <a:rPr lang="ru-RU" b="1" dirty="0" err="1"/>
              <a:t>Минжилкиев</a:t>
            </a:r>
            <a:endParaRPr lang="ru-RU" dirty="0"/>
          </a:p>
        </p:txBody>
      </p:sp>
      <p:pic>
        <p:nvPicPr>
          <p:cNvPr id="6" name="Рисунок 5" descr="Изображение выглядит как текст, Человеческое лицо, человек&#10;&#10;Содержимое, созданное искусственным интеллектом, может быть неверным.">
            <a:extLst>
              <a:ext uri="{FF2B5EF4-FFF2-40B4-BE49-F238E27FC236}">
                <a16:creationId xmlns:a16="http://schemas.microsoft.com/office/drawing/2014/main" id="{D9E396E6-35AC-50D6-A654-7465262B76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300" r="4300"/>
          <a:stretch>
            <a:fillRect/>
          </a:stretch>
        </p:blipFill>
        <p:spPr/>
      </p:pic>
      <p:sp>
        <p:nvSpPr>
          <p:cNvPr id="4" name="Текст 3">
            <a:extLst>
              <a:ext uri="{FF2B5EF4-FFF2-40B4-BE49-F238E27FC236}">
                <a16:creationId xmlns:a16="http://schemas.microsoft.com/office/drawing/2014/main" id="{F68857F5-4931-B45D-AD25-90D6392BE058}"/>
              </a:ext>
            </a:extLst>
          </p:cNvPr>
          <p:cNvSpPr>
            <a:spLocks noGrp="1"/>
          </p:cNvSpPr>
          <p:nvPr>
            <p:ph type="body" sz="half" idx="2"/>
          </p:nvPr>
        </p:nvSpPr>
        <p:spPr>
          <a:xfrm>
            <a:off x="1301376" y="2275791"/>
            <a:ext cx="6241816" cy="3225550"/>
          </a:xfrm>
        </p:spPr>
        <p:txBody>
          <a:bodyPr>
            <a:normAutofit fontScale="85000" lnSpcReduction="10000"/>
          </a:bodyPr>
          <a:lstStyle/>
          <a:p>
            <a:r>
              <a:rPr lang="ru-RU" dirty="0"/>
              <a:t>Мой герой — это Булат </a:t>
            </a:r>
            <a:r>
              <a:rPr lang="ru-RU" dirty="0" err="1"/>
              <a:t>Минжилкиев</a:t>
            </a:r>
            <a:r>
              <a:rPr lang="ru-RU" dirty="0"/>
              <a:t>. Он был легендарным оперным певцом, чей голос покорил лучшие сцены мира, включая «Ла Скала» и «Метрополитен-опера».</a:t>
            </a:r>
          </a:p>
          <a:p>
            <a:r>
              <a:rPr lang="ru-RU" dirty="0"/>
              <a:t>Я выбрал именно его, потому что его триумф на мировой сцене доказал: талант из Кыргызстана не имеет границ. Его мощный бас и артистизм заставляли рукоплескать самую искушенную публику. Он был настоящим послом нашей культуры в мире классической музыки.</a:t>
            </a:r>
          </a:p>
          <a:p>
            <a:r>
              <a:rPr lang="ru-RU" dirty="0"/>
              <a:t>Главные качества моего героя — это целеустремленность, титанический труд над своим талантом, харизма и величие духа. Он никогда не забывал о своей родине, возвращаясь и помогая молодым талантам.</a:t>
            </a:r>
          </a:p>
          <a:p>
            <a:r>
              <a:rPr lang="ru-RU" dirty="0"/>
              <a:t>Булат </a:t>
            </a:r>
            <a:r>
              <a:rPr lang="ru-RU" dirty="0" err="1"/>
              <a:t>Минжилкиев</a:t>
            </a:r>
            <a:r>
              <a:rPr lang="ru-RU" dirty="0"/>
              <a:t> научил меня тому, что через труд и упорство можно достичь любых мировых вершин. Он показал, что классическое искусство — это универсальный язык, объединяющий народы.</a:t>
            </a:r>
          </a:p>
          <a:p>
            <a:endParaRPr lang="ru-RU" dirty="0"/>
          </a:p>
        </p:txBody>
      </p:sp>
      <p:sp>
        <p:nvSpPr>
          <p:cNvPr id="3" name="TextBox 2">
            <a:extLst>
              <a:ext uri="{FF2B5EF4-FFF2-40B4-BE49-F238E27FC236}">
                <a16:creationId xmlns:a16="http://schemas.microsoft.com/office/drawing/2014/main" id="{1A528872-A97B-F2DC-81AF-E1C8FAE44EDD}"/>
              </a:ext>
            </a:extLst>
          </p:cNvPr>
          <p:cNvSpPr txBox="1"/>
          <p:nvPr/>
        </p:nvSpPr>
        <p:spPr>
          <a:xfrm>
            <a:off x="9327228" y="6448327"/>
            <a:ext cx="18309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Джунусова Риана</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2048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99E4C0-F437-44BB-AB23-EF6760CD3F6A}"/>
              </a:ext>
            </a:extLst>
          </p:cNvPr>
          <p:cNvSpPr>
            <a:spLocks noGrp="1"/>
          </p:cNvSpPr>
          <p:nvPr>
            <p:ph type="title"/>
          </p:nvPr>
        </p:nvSpPr>
        <p:spPr>
          <a:xfrm>
            <a:off x="1295399" y="1195676"/>
            <a:ext cx="6241816" cy="1029050"/>
          </a:xfrm>
        </p:spPr>
        <p:txBody>
          <a:bodyPr/>
          <a:lstStyle/>
          <a:p>
            <a:r>
              <a:rPr lang="ru-RU" dirty="0" err="1"/>
              <a:t>Чолпонбай</a:t>
            </a:r>
            <a:r>
              <a:rPr lang="ru-RU" dirty="0"/>
              <a:t> </a:t>
            </a:r>
            <a:r>
              <a:rPr lang="ru-RU" dirty="0" err="1"/>
              <a:t>Тулебердиев</a:t>
            </a:r>
            <a:endParaRPr lang="ru-RU" dirty="0"/>
          </a:p>
        </p:txBody>
      </p:sp>
      <p:sp>
        <p:nvSpPr>
          <p:cNvPr id="6" name="Текст 5">
            <a:extLst>
              <a:ext uri="{FF2B5EF4-FFF2-40B4-BE49-F238E27FC236}">
                <a16:creationId xmlns:a16="http://schemas.microsoft.com/office/drawing/2014/main" id="{D373EBAD-CD7C-47A0-B967-96BFF8164A4A}"/>
              </a:ext>
            </a:extLst>
          </p:cNvPr>
          <p:cNvSpPr>
            <a:spLocks noGrp="1"/>
          </p:cNvSpPr>
          <p:nvPr>
            <p:ph type="body" sz="half" idx="2"/>
          </p:nvPr>
        </p:nvSpPr>
        <p:spPr>
          <a:xfrm>
            <a:off x="1361387" y="2614409"/>
            <a:ext cx="6241816" cy="2230968"/>
          </a:xfrm>
        </p:spPr>
        <p:txBody>
          <a:bodyPr>
            <a:normAutofit fontScale="25000" lnSpcReduction="20000"/>
          </a:bodyPr>
          <a:lstStyle/>
          <a:p>
            <a:r>
              <a:rPr lang="ru-RU" sz="5600" dirty="0" err="1"/>
              <a:t>Чолпонбай</a:t>
            </a:r>
            <a:r>
              <a:rPr lang="ru-RU" sz="5600" dirty="0"/>
              <a:t> </a:t>
            </a:r>
            <a:r>
              <a:rPr lang="ru-RU" sz="5600" dirty="0" err="1"/>
              <a:t>Тулебердиев</a:t>
            </a:r>
            <a:r>
              <a:rPr lang="ru-RU" sz="5600" dirty="0"/>
              <a:t> - мой герой, потому что он проявил огромную храбрость и самоотверженность во время войны благодаря чему наступательная операция была успешно выполнена.</a:t>
            </a:r>
          </a:p>
          <a:p>
            <a:r>
              <a:rPr lang="ru-RU" sz="5600" dirty="0"/>
              <a:t> Он был очень храбрым, решительным, сильным и ответственным человеком. Он не боялся трудностей и был готов пойти на всё ради своей Родины. Также он был патриотом и человеком с большим сердцем.</a:t>
            </a:r>
          </a:p>
          <a:p>
            <a:r>
              <a:rPr lang="ru-RU" sz="5600" dirty="0"/>
              <a:t>Он научил меня тому, что ради Родины и безопасности народа нужно быть готовым пойти на самопожертвование. Также, что нужно помогать нуждающимся людям и Родине всем, чем можешь. А так же, что храбрость и готовность пойти на жертву ради людей-черта героя.</a:t>
            </a:r>
          </a:p>
          <a:p>
            <a:endParaRPr lang="ru-RU" sz="5600" dirty="0"/>
          </a:p>
          <a:p>
            <a:r>
              <a:rPr lang="ru-RU" sz="4800" dirty="0"/>
              <a:t>                                                                                                                                               </a:t>
            </a:r>
          </a:p>
          <a:p>
            <a:endParaRPr lang="ru-RU" dirty="0"/>
          </a:p>
          <a:p>
            <a:endParaRPr lang="ru-RU" dirty="0"/>
          </a:p>
          <a:p>
            <a:endParaRPr lang="ru-RU" dirty="0"/>
          </a:p>
        </p:txBody>
      </p:sp>
      <p:pic>
        <p:nvPicPr>
          <p:cNvPr id="16" name="Рисунок 15">
            <a:extLst>
              <a:ext uri="{FF2B5EF4-FFF2-40B4-BE49-F238E27FC236}">
                <a16:creationId xmlns:a16="http://schemas.microsoft.com/office/drawing/2014/main" id="{EB6817AE-60C4-448A-9004-F6651CC9D71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348" r="11348"/>
          <a:stretch>
            <a:fillRect/>
          </a:stretch>
        </p:blipFill>
        <p:spPr/>
      </p:pic>
      <p:sp>
        <p:nvSpPr>
          <p:cNvPr id="2" name="TextBox 1">
            <a:extLst>
              <a:ext uri="{FF2B5EF4-FFF2-40B4-BE49-F238E27FC236}">
                <a16:creationId xmlns:a16="http://schemas.microsoft.com/office/drawing/2014/main" id="{32F263AF-F8B2-4319-A9BB-F123708997C9}"/>
              </a:ext>
            </a:extLst>
          </p:cNvPr>
          <p:cNvSpPr txBox="1"/>
          <p:nvPr/>
        </p:nvSpPr>
        <p:spPr>
          <a:xfrm>
            <a:off x="9700181" y="6391374"/>
            <a:ext cx="19287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Шабданбек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Сезим</a:t>
            </a:r>
            <a:endParaRPr kumimoji="0" lang="LID4096"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189443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C1EB20-FBF9-E90A-897E-77CE589BA812}"/>
              </a:ext>
            </a:extLst>
          </p:cNvPr>
          <p:cNvSpPr>
            <a:spLocks noGrp="1"/>
          </p:cNvSpPr>
          <p:nvPr>
            <p:ph type="title"/>
          </p:nvPr>
        </p:nvSpPr>
        <p:spPr>
          <a:xfrm>
            <a:off x="1373094" y="1041400"/>
            <a:ext cx="6241816" cy="679573"/>
          </a:xfrm>
        </p:spPr>
        <p:txBody>
          <a:bodyPr/>
          <a:lstStyle/>
          <a:p>
            <a:r>
              <a:rPr lang="ru-RU" b="1" dirty="0" err="1"/>
              <a:t>Сагымбай</a:t>
            </a:r>
            <a:r>
              <a:rPr lang="ru-RU" b="1" dirty="0"/>
              <a:t> </a:t>
            </a:r>
            <a:r>
              <a:rPr lang="ru-RU" b="1" dirty="0" err="1"/>
              <a:t>Орозбаков</a:t>
            </a:r>
            <a:endParaRPr lang="ru-RU" dirty="0"/>
          </a:p>
        </p:txBody>
      </p:sp>
      <p:pic>
        <p:nvPicPr>
          <p:cNvPr id="6" name="Рисунок 5" descr="Изображение выглядит как Борода человека, текст, зарисовка, портрет&#10;&#10;Содержимое, созданное искусственным интеллектом, может быть неверным.">
            <a:extLst>
              <a:ext uri="{FF2B5EF4-FFF2-40B4-BE49-F238E27FC236}">
                <a16:creationId xmlns:a16="http://schemas.microsoft.com/office/drawing/2014/main" id="{7F54C15D-16CB-7A2D-D69F-E6E719FED36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914" r="2914"/>
          <a:stretch>
            <a:fillRect/>
          </a:stretch>
        </p:blipFill>
        <p:spPr/>
      </p:pic>
      <p:sp>
        <p:nvSpPr>
          <p:cNvPr id="4" name="Текст 3">
            <a:extLst>
              <a:ext uri="{FF2B5EF4-FFF2-40B4-BE49-F238E27FC236}">
                <a16:creationId xmlns:a16="http://schemas.microsoft.com/office/drawing/2014/main" id="{39B495EB-81F4-7CE1-1EBA-A48C2F939812}"/>
              </a:ext>
            </a:extLst>
          </p:cNvPr>
          <p:cNvSpPr>
            <a:spLocks noGrp="1"/>
          </p:cNvSpPr>
          <p:nvPr>
            <p:ph type="body" sz="half" idx="2"/>
          </p:nvPr>
        </p:nvSpPr>
        <p:spPr>
          <a:xfrm>
            <a:off x="1295399" y="1906493"/>
            <a:ext cx="6241816" cy="3723341"/>
          </a:xfrm>
        </p:spPr>
        <p:txBody>
          <a:bodyPr>
            <a:normAutofit fontScale="92500" lnSpcReduction="20000"/>
          </a:bodyPr>
          <a:lstStyle/>
          <a:p>
            <a:r>
              <a:rPr lang="ru-RU" dirty="0"/>
              <a:t>Мой герой — это </a:t>
            </a:r>
            <a:r>
              <a:rPr lang="ru-RU" dirty="0" err="1"/>
              <a:t>Сагынбай</a:t>
            </a:r>
            <a:r>
              <a:rPr lang="ru-RU" dirty="0"/>
              <a:t> </a:t>
            </a:r>
            <a:r>
              <a:rPr lang="ru-RU" dirty="0" err="1"/>
              <a:t>Орозбаков</a:t>
            </a:r>
            <a:r>
              <a:rPr lang="ru-RU" dirty="0"/>
              <a:t>. Он был выдающимся </a:t>
            </a:r>
            <a:r>
              <a:rPr lang="ru-RU" dirty="0" err="1"/>
              <a:t>манасчи</a:t>
            </a:r>
            <a:r>
              <a:rPr lang="ru-RU" dirty="0"/>
              <a:t>, чья версия эпоса «Манас» признана классической и наиболее художественной.</a:t>
            </a:r>
          </a:p>
          <a:p>
            <a:r>
              <a:rPr lang="ru-RU" dirty="0"/>
              <a:t>Я выбрал именно его, потому что он обладал уникальным даром импровизации и глубоким знанием истории. Его версия эпоса отличается особой поэтичностью и богатством языка. Именно с его слов были сделаны первые масштабные записи великого сказания, что позволило сохранить его для мировой науки.</a:t>
            </a:r>
          </a:p>
          <a:p>
            <a:r>
              <a:rPr lang="ru-RU" dirty="0"/>
              <a:t>Главные качества моего героя — это поэтический дар, глубокая эрудиция, скромность и верность своему призванию. Он был настоящим хранителем народной памяти.</a:t>
            </a:r>
          </a:p>
          <a:p>
            <a:r>
              <a:rPr lang="ru-RU" dirty="0" err="1"/>
              <a:t>Сагынбай</a:t>
            </a:r>
            <a:r>
              <a:rPr lang="ru-RU" dirty="0"/>
              <a:t> </a:t>
            </a:r>
            <a:r>
              <a:rPr lang="ru-RU" dirty="0" err="1"/>
              <a:t>Орозбаков</a:t>
            </a:r>
            <a:r>
              <a:rPr lang="ru-RU" dirty="0"/>
              <a:t> научил меня тому, что истинное искусство требует терпения и полной самоотдачи. Он показал, как важно бережно относиться к родному языку и его красоте.</a:t>
            </a:r>
          </a:p>
          <a:p>
            <a:endParaRPr lang="ru-RU" dirty="0"/>
          </a:p>
        </p:txBody>
      </p:sp>
      <p:sp>
        <p:nvSpPr>
          <p:cNvPr id="3" name="TextBox 2">
            <a:extLst>
              <a:ext uri="{FF2B5EF4-FFF2-40B4-BE49-F238E27FC236}">
                <a16:creationId xmlns:a16="http://schemas.microsoft.com/office/drawing/2014/main" id="{934CF03D-D15D-F3E6-9422-A0E2966A53C7}"/>
              </a:ext>
            </a:extLst>
          </p:cNvPr>
          <p:cNvSpPr txBox="1"/>
          <p:nvPr/>
        </p:nvSpPr>
        <p:spPr>
          <a:xfrm>
            <a:off x="9305366" y="6488668"/>
            <a:ext cx="24256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Догдурбекова Нурайым</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416598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08CB3E-8F80-D9A1-D044-0B34710ABBAA}"/>
              </a:ext>
            </a:extLst>
          </p:cNvPr>
          <p:cNvSpPr>
            <a:spLocks noGrp="1"/>
          </p:cNvSpPr>
          <p:nvPr>
            <p:ph type="title"/>
          </p:nvPr>
        </p:nvSpPr>
        <p:spPr>
          <a:xfrm>
            <a:off x="1295399" y="1041400"/>
            <a:ext cx="6241816" cy="512232"/>
          </a:xfrm>
        </p:spPr>
        <p:txBody>
          <a:bodyPr>
            <a:normAutofit fontScale="90000"/>
          </a:bodyPr>
          <a:lstStyle/>
          <a:p>
            <a:r>
              <a:rPr lang="ru-RU" b="1" dirty="0" err="1"/>
              <a:t>Суйменкул</a:t>
            </a:r>
            <a:r>
              <a:rPr lang="ru-RU" b="1" dirty="0"/>
              <a:t> </a:t>
            </a:r>
            <a:r>
              <a:rPr lang="ru-RU" b="1" dirty="0" err="1"/>
              <a:t>Чокморов</a:t>
            </a:r>
            <a:endParaRPr lang="ru-RU" dirty="0"/>
          </a:p>
        </p:txBody>
      </p:sp>
      <p:pic>
        <p:nvPicPr>
          <p:cNvPr id="6" name="Рисунок 5" descr="Изображение выглядит как текст, Человеческое лицо, человек, Почтовая марка&#10;&#10;Содержимое, созданное искусственным интеллектом, может быть неверным.">
            <a:extLst>
              <a:ext uri="{FF2B5EF4-FFF2-40B4-BE49-F238E27FC236}">
                <a16:creationId xmlns:a16="http://schemas.microsoft.com/office/drawing/2014/main" id="{F0BCC044-90B8-4989-9040-1BAB98E2E2B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368" r="4368"/>
          <a:stretch>
            <a:fillRect/>
          </a:stretch>
        </p:blipFill>
        <p:spPr/>
      </p:pic>
      <p:sp>
        <p:nvSpPr>
          <p:cNvPr id="4" name="Текст 3">
            <a:extLst>
              <a:ext uri="{FF2B5EF4-FFF2-40B4-BE49-F238E27FC236}">
                <a16:creationId xmlns:a16="http://schemas.microsoft.com/office/drawing/2014/main" id="{672FD40E-D886-BB04-3F1A-C138F2C5D288}"/>
              </a:ext>
            </a:extLst>
          </p:cNvPr>
          <p:cNvSpPr>
            <a:spLocks noGrp="1"/>
          </p:cNvSpPr>
          <p:nvPr>
            <p:ph type="body" sz="half" idx="2"/>
          </p:nvPr>
        </p:nvSpPr>
        <p:spPr>
          <a:xfrm>
            <a:off x="1295399" y="1840753"/>
            <a:ext cx="6241816" cy="3243479"/>
          </a:xfrm>
        </p:spPr>
        <p:txBody>
          <a:bodyPr>
            <a:normAutofit fontScale="85000" lnSpcReduction="10000"/>
          </a:bodyPr>
          <a:lstStyle/>
          <a:p>
            <a:r>
              <a:rPr lang="ru-RU" dirty="0"/>
              <a:t>Мой герой — это </a:t>
            </a:r>
            <a:r>
              <a:rPr lang="ru-RU" dirty="0" err="1"/>
              <a:t>Суйменкул</a:t>
            </a:r>
            <a:r>
              <a:rPr lang="ru-RU" dirty="0"/>
              <a:t> </a:t>
            </a:r>
            <a:r>
              <a:rPr lang="ru-RU" dirty="0" err="1"/>
              <a:t>Чокморов</a:t>
            </a:r>
            <a:r>
              <a:rPr lang="ru-RU" dirty="0"/>
              <a:t>. Он был выдающимся актером и художником, воплотившим на экране образ настоящего, мужественного кыргызского мужчины.</a:t>
            </a:r>
          </a:p>
          <a:p>
            <a:r>
              <a:rPr lang="ru-RU" dirty="0"/>
              <a:t>Я выбрал именно его, потому что он сочетал в себе несколько талантов: он мастерски владел кистью и при этом был звездой кинематографа. Несмотря на тяжелую болезнь, он продолжал работать и сниматься в кино, проявляя невероятное мужество в жизни, а не только на экране.</a:t>
            </a:r>
          </a:p>
          <a:p>
            <a:r>
              <a:rPr lang="ru-RU" dirty="0"/>
              <a:t>Главные качества моего героя — это стойкость, многогранность таланта, искренность и внутренняя сила. Он был человеком слова и чести, чьи герои в кино учили нас справедливости.</a:t>
            </a:r>
          </a:p>
          <a:p>
            <a:r>
              <a:rPr lang="ru-RU" dirty="0" err="1"/>
              <a:t>Суйменкул</a:t>
            </a:r>
            <a:r>
              <a:rPr lang="ru-RU" dirty="0"/>
              <a:t> </a:t>
            </a:r>
            <a:r>
              <a:rPr lang="ru-RU" dirty="0" err="1"/>
              <a:t>Чокморов</a:t>
            </a:r>
            <a:r>
              <a:rPr lang="ru-RU" dirty="0"/>
              <a:t> научил меня мужеству перед лицом трудностей. Он показал, что истинный творец должен быть сильным духом и преданным своему искусству до конца.</a:t>
            </a:r>
          </a:p>
          <a:p>
            <a:endParaRPr lang="ru-RU" dirty="0"/>
          </a:p>
        </p:txBody>
      </p:sp>
      <p:sp>
        <p:nvSpPr>
          <p:cNvPr id="3" name="TextBox 2">
            <a:extLst>
              <a:ext uri="{FF2B5EF4-FFF2-40B4-BE49-F238E27FC236}">
                <a16:creationId xmlns:a16="http://schemas.microsoft.com/office/drawing/2014/main" id="{3D83C8A0-6700-8351-6335-41288F75CA2E}"/>
              </a:ext>
            </a:extLst>
          </p:cNvPr>
          <p:cNvSpPr txBox="1"/>
          <p:nvPr/>
        </p:nvSpPr>
        <p:spPr>
          <a:xfrm>
            <a:off x="9903012" y="6413356"/>
            <a:ext cx="15504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Даурова Раяна</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366383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730CFD-397E-9F51-A00E-03D12846EEB1}"/>
              </a:ext>
            </a:extLst>
          </p:cNvPr>
          <p:cNvSpPr>
            <a:spLocks noGrp="1"/>
          </p:cNvSpPr>
          <p:nvPr>
            <p:ph type="title"/>
          </p:nvPr>
        </p:nvSpPr>
        <p:spPr>
          <a:xfrm>
            <a:off x="1295399" y="1041400"/>
            <a:ext cx="6241816" cy="619808"/>
          </a:xfrm>
        </p:spPr>
        <p:txBody>
          <a:bodyPr/>
          <a:lstStyle/>
          <a:p>
            <a:r>
              <a:rPr lang="ru-RU" b="1" dirty="0" err="1"/>
              <a:t>Гапа́р</a:t>
            </a:r>
            <a:r>
              <a:rPr lang="ru-RU" b="1" dirty="0"/>
              <a:t> </a:t>
            </a:r>
            <a:r>
              <a:rPr lang="ru-RU" b="1" dirty="0" err="1"/>
              <a:t>Айти́евич</a:t>
            </a:r>
            <a:r>
              <a:rPr lang="ru-RU" b="1" dirty="0"/>
              <a:t> </a:t>
            </a:r>
            <a:r>
              <a:rPr lang="ru-RU" b="1" dirty="0" err="1"/>
              <a:t>Айти́ев</a:t>
            </a:r>
            <a:endParaRPr lang="ru-RU" dirty="0"/>
          </a:p>
        </p:txBody>
      </p:sp>
      <p:pic>
        <p:nvPicPr>
          <p:cNvPr id="6" name="Рисунок 5" descr="Изображение выглядит как текст, Человеческое лицо, птица, человек&#10;&#10;Содержимое, созданное искусственным интеллектом, может быть неверным.">
            <a:extLst>
              <a:ext uri="{FF2B5EF4-FFF2-40B4-BE49-F238E27FC236}">
                <a16:creationId xmlns:a16="http://schemas.microsoft.com/office/drawing/2014/main" id="{5FFD1FA6-736F-996F-169C-98C36FC3995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627" r="4627"/>
          <a:stretch>
            <a:fillRect/>
          </a:stretch>
        </p:blipFill>
        <p:spPr/>
      </p:pic>
      <p:sp>
        <p:nvSpPr>
          <p:cNvPr id="4" name="Текст 3">
            <a:extLst>
              <a:ext uri="{FF2B5EF4-FFF2-40B4-BE49-F238E27FC236}">
                <a16:creationId xmlns:a16="http://schemas.microsoft.com/office/drawing/2014/main" id="{60798797-451D-C95A-0EB0-43C33D207019}"/>
              </a:ext>
            </a:extLst>
          </p:cNvPr>
          <p:cNvSpPr>
            <a:spLocks noGrp="1"/>
          </p:cNvSpPr>
          <p:nvPr>
            <p:ph type="body" sz="half" idx="2"/>
          </p:nvPr>
        </p:nvSpPr>
        <p:spPr>
          <a:xfrm>
            <a:off x="1295399" y="2450353"/>
            <a:ext cx="6241816" cy="3269129"/>
          </a:xfrm>
        </p:spPr>
        <p:txBody>
          <a:bodyPr>
            <a:normAutofit fontScale="92500" lnSpcReduction="20000"/>
          </a:bodyPr>
          <a:lstStyle/>
          <a:p>
            <a:r>
              <a:rPr lang="ru-RU" dirty="0"/>
              <a:t>Мой герой — это </a:t>
            </a:r>
            <a:r>
              <a:rPr lang="ru-RU" dirty="0" err="1"/>
              <a:t>Гапар</a:t>
            </a:r>
            <a:r>
              <a:rPr lang="ru-RU" dirty="0"/>
              <a:t> </a:t>
            </a:r>
            <a:r>
              <a:rPr lang="ru-RU" dirty="0" err="1"/>
              <a:t>Айтиев</a:t>
            </a:r>
            <a:r>
              <a:rPr lang="ru-RU" dirty="0"/>
              <a:t>. Он был одним из первых профессиональных художников Кыргызстана, который запечатлел красоту нашей природы на холсте.</a:t>
            </a:r>
          </a:p>
          <a:p>
            <a:r>
              <a:rPr lang="ru-RU" dirty="0"/>
              <a:t>Я выбрал именно его, потому что его картины — это гимн кыргызской земле. Он научил нас видеть величие гор и простор степей через краски. Его творчество стало фундаментом для развития всего изобразительного искусства в нашей республике.</a:t>
            </a:r>
          </a:p>
          <a:p>
            <a:r>
              <a:rPr lang="ru-RU" dirty="0"/>
              <a:t>Главные качества моего героя — это наблюдательность, тонкое чувство цвета, трудолюбие и патриотизм. Он умел передать на полотне не просто пейзаж, а душу своего народа.</a:t>
            </a:r>
          </a:p>
          <a:p>
            <a:r>
              <a:rPr lang="ru-RU" dirty="0" err="1"/>
              <a:t>Гапар</a:t>
            </a:r>
            <a:r>
              <a:rPr lang="ru-RU" dirty="0"/>
              <a:t> </a:t>
            </a:r>
            <a:r>
              <a:rPr lang="ru-RU" dirty="0" err="1"/>
              <a:t>Айтиев</a:t>
            </a:r>
            <a:r>
              <a:rPr lang="ru-RU" dirty="0"/>
              <a:t> научил меня любить и ценить родную природу. Он показал, что творчество — это способ выразить свою любовь к Родине и оставить след в вечности.</a:t>
            </a:r>
          </a:p>
          <a:p>
            <a:endParaRPr lang="ru-RU" dirty="0"/>
          </a:p>
        </p:txBody>
      </p:sp>
      <p:sp>
        <p:nvSpPr>
          <p:cNvPr id="3" name="TextBox 2">
            <a:extLst>
              <a:ext uri="{FF2B5EF4-FFF2-40B4-BE49-F238E27FC236}">
                <a16:creationId xmlns:a16="http://schemas.microsoft.com/office/drawing/2014/main" id="{D868188C-9DF5-4641-5CD2-82A90BF88487}"/>
              </a:ext>
            </a:extLst>
          </p:cNvPr>
          <p:cNvSpPr txBox="1"/>
          <p:nvPr/>
        </p:nvSpPr>
        <p:spPr>
          <a:xfrm>
            <a:off x="9626504" y="6401404"/>
            <a:ext cx="20970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Болотова Баянсулуу</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54729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A9127E-90BB-92D2-A651-84480FCE9C06}"/>
              </a:ext>
            </a:extLst>
          </p:cNvPr>
          <p:cNvSpPr>
            <a:spLocks noGrp="1"/>
          </p:cNvSpPr>
          <p:nvPr>
            <p:ph type="title"/>
          </p:nvPr>
        </p:nvSpPr>
        <p:spPr>
          <a:xfrm>
            <a:off x="1295399" y="1041400"/>
            <a:ext cx="6241816" cy="595903"/>
          </a:xfrm>
        </p:spPr>
        <p:txBody>
          <a:bodyPr/>
          <a:lstStyle/>
          <a:p>
            <a:r>
              <a:rPr lang="ru-RU" b="1" dirty="0" err="1"/>
              <a:t>Бүбүсара</a:t>
            </a:r>
            <a:r>
              <a:rPr lang="ru-RU" b="1" dirty="0"/>
              <a:t> Бейшеналиева</a:t>
            </a:r>
            <a:endParaRPr lang="ru-RU" dirty="0"/>
          </a:p>
        </p:txBody>
      </p:sp>
      <p:pic>
        <p:nvPicPr>
          <p:cNvPr id="6" name="Рисунок 5" descr="Изображение выглядит как Человеческое лицо, портрет, человек, бровь&#10;&#10;Содержимое, созданное искусственным интеллектом, может быть неверным.">
            <a:extLst>
              <a:ext uri="{FF2B5EF4-FFF2-40B4-BE49-F238E27FC236}">
                <a16:creationId xmlns:a16="http://schemas.microsoft.com/office/drawing/2014/main" id="{9219016D-F4E9-E775-25CD-8A2497A85BB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56" r="6156"/>
          <a:stretch>
            <a:fillRect/>
          </a:stretch>
        </p:blipFill>
        <p:spPr/>
      </p:pic>
      <p:sp>
        <p:nvSpPr>
          <p:cNvPr id="4" name="Текст 3">
            <a:extLst>
              <a:ext uri="{FF2B5EF4-FFF2-40B4-BE49-F238E27FC236}">
                <a16:creationId xmlns:a16="http://schemas.microsoft.com/office/drawing/2014/main" id="{26EE3A54-67AF-B810-7355-C811FD33CB78}"/>
              </a:ext>
            </a:extLst>
          </p:cNvPr>
          <p:cNvSpPr>
            <a:spLocks noGrp="1"/>
          </p:cNvSpPr>
          <p:nvPr>
            <p:ph type="body" sz="half" idx="2"/>
          </p:nvPr>
        </p:nvSpPr>
        <p:spPr>
          <a:xfrm>
            <a:off x="1295399" y="1948329"/>
            <a:ext cx="6241816" cy="3801036"/>
          </a:xfrm>
        </p:spPr>
        <p:txBody>
          <a:bodyPr>
            <a:normAutofit fontScale="92500" lnSpcReduction="20000"/>
          </a:bodyPr>
          <a:lstStyle/>
          <a:p>
            <a:r>
              <a:rPr lang="ru-RU" dirty="0"/>
              <a:t>Мой герой — это </a:t>
            </a:r>
            <a:r>
              <a:rPr lang="ru-RU" dirty="0" err="1"/>
              <a:t>Бүбүсара</a:t>
            </a:r>
            <a:r>
              <a:rPr lang="ru-RU" dirty="0"/>
              <a:t> Бейшеналиева. Она  была первой великой кыргызской балериной, ставшей символом изящества и таланта нашей страны.</a:t>
            </a:r>
          </a:p>
          <a:p>
            <a:r>
              <a:rPr lang="ru-RU" dirty="0"/>
              <a:t>Я выбрала именно её, потому что она создала школу кыргызского балета и воплотила на сцене образы, полные нежности и драматизма. Её танец был воплощением красоты и чистоты души. Она была не просто артисткой, а иконой стиля и высокого искусства для многих поколений.</a:t>
            </a:r>
          </a:p>
          <a:p>
            <a:r>
              <a:rPr lang="ru-RU" dirty="0"/>
              <a:t>Главные качества моего героя — это грация, трудолюбие, тонкое чувство прекрасного и преданность искусству. За её легкостью на сцене стояли годы изнурительных тренировок и железная дисциплина.</a:t>
            </a:r>
          </a:p>
          <a:p>
            <a:r>
              <a:rPr lang="ru-RU" dirty="0" err="1"/>
              <a:t>Бүбүсара</a:t>
            </a:r>
            <a:r>
              <a:rPr lang="ru-RU" dirty="0"/>
              <a:t> Бейшеналиева научила меня тому, что истинная красота рождается из большого труда. Она показала, как важно стремиться к совершенству и дарить людям вдохновение своим творчеством.</a:t>
            </a:r>
          </a:p>
          <a:p>
            <a:endParaRPr lang="ru-RU" dirty="0"/>
          </a:p>
        </p:txBody>
      </p:sp>
      <p:sp>
        <p:nvSpPr>
          <p:cNvPr id="3" name="TextBox 2">
            <a:extLst>
              <a:ext uri="{FF2B5EF4-FFF2-40B4-BE49-F238E27FC236}">
                <a16:creationId xmlns:a16="http://schemas.microsoft.com/office/drawing/2014/main" id="{0F02D37E-D219-9447-2160-539D97AA676C}"/>
              </a:ext>
            </a:extLst>
          </p:cNvPr>
          <p:cNvSpPr txBox="1"/>
          <p:nvPr/>
        </p:nvSpPr>
        <p:spPr>
          <a:xfrm>
            <a:off x="9120094" y="6406777"/>
            <a:ext cx="2260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Алтымышова</a:t>
            </a: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ru-RU" sz="1800" b="0" i="0" u="none" strike="noStrike" kern="1200" cap="none" spc="0" normalizeH="0" baseline="0" noProof="0" dirty="0" err="1">
                <a:ln>
                  <a:noFill/>
                </a:ln>
                <a:solidFill>
                  <a:prstClr val="black"/>
                </a:solidFill>
                <a:effectLst/>
                <a:uLnTx/>
                <a:uFillTx/>
                <a:latin typeface="Garamond" panose="02020404030301010803"/>
                <a:ea typeface="+mn-ea"/>
                <a:cs typeface="+mn-cs"/>
              </a:rPr>
              <a:t>Акылай</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12839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2C3D79-A6E6-771A-9738-818D62B2033F}"/>
              </a:ext>
            </a:extLst>
          </p:cNvPr>
          <p:cNvSpPr>
            <a:spLocks noGrp="1"/>
          </p:cNvSpPr>
          <p:nvPr>
            <p:ph type="title"/>
          </p:nvPr>
        </p:nvSpPr>
        <p:spPr>
          <a:xfrm>
            <a:off x="1247587" y="1237128"/>
            <a:ext cx="6241816" cy="799103"/>
          </a:xfrm>
        </p:spPr>
        <p:txBody>
          <a:bodyPr>
            <a:normAutofit fontScale="90000"/>
          </a:bodyPr>
          <a:lstStyle/>
          <a:p>
            <a:r>
              <a:rPr lang="ky-KG" dirty="0"/>
              <a:t>Рыскулбеков Эркинбек Ташымкулович</a:t>
            </a:r>
            <a:br>
              <a:rPr lang="ky-KG" dirty="0"/>
            </a:br>
            <a:endParaRPr lang="ru-RU" dirty="0"/>
          </a:p>
        </p:txBody>
      </p:sp>
      <p:pic>
        <p:nvPicPr>
          <p:cNvPr id="6" name="Рисунок 5" descr="Изображение выглядит как человек, одежда, улыбка, Формальная одежда&#10;&#10;Содержимое, созданное искусственным интеллектом, может быть неверным.">
            <a:extLst>
              <a:ext uri="{FF2B5EF4-FFF2-40B4-BE49-F238E27FC236}">
                <a16:creationId xmlns:a16="http://schemas.microsoft.com/office/drawing/2014/main" id="{8A205CE8-4050-302C-D910-CB81F54E1C5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78" r="1878"/>
          <a:stretch>
            <a:fillRect/>
          </a:stretch>
        </p:blipFill>
        <p:spPr/>
      </p:pic>
      <p:sp>
        <p:nvSpPr>
          <p:cNvPr id="4" name="Текст 3">
            <a:extLst>
              <a:ext uri="{FF2B5EF4-FFF2-40B4-BE49-F238E27FC236}">
                <a16:creationId xmlns:a16="http://schemas.microsoft.com/office/drawing/2014/main" id="{F731661E-D427-34B7-7519-178DACAC4B6B}"/>
              </a:ext>
            </a:extLst>
          </p:cNvPr>
          <p:cNvSpPr>
            <a:spLocks noGrp="1"/>
          </p:cNvSpPr>
          <p:nvPr>
            <p:ph type="body" sz="half" idx="2"/>
          </p:nvPr>
        </p:nvSpPr>
        <p:spPr>
          <a:xfrm>
            <a:off x="1151964" y="1935333"/>
            <a:ext cx="6241816" cy="3881268"/>
          </a:xfrm>
        </p:spPr>
        <p:txBody>
          <a:bodyPr>
            <a:normAutofit fontScale="85000" lnSpcReduction="10000"/>
          </a:bodyPr>
          <a:lstStyle/>
          <a:p>
            <a:r>
              <a:rPr lang="ru-RU" dirty="0"/>
              <a:t>Мой герой — это Эркин Рыскулбеков. Он  использует свою известность, чтобы помогать тем, кто в этом нуждается больше всего — детям-сиротам и тяжелобольным людям.</a:t>
            </a:r>
          </a:p>
          <a:p>
            <a:r>
              <a:rPr lang="ru-RU" dirty="0"/>
              <a:t>Я выбрал именно его, потому что он стал «голосом» благотворительности в нашей стране. Будучи послом доброй воли, он организует масштабные сборы средств, посещает отдаленные регионы и привлекает внимание общества к социальным проблемам. Его деятельность делает наш мир добрее и милосерднее.</a:t>
            </a:r>
          </a:p>
          <a:p>
            <a:r>
              <a:rPr lang="ru-RU" dirty="0"/>
              <a:t>Главные качества моего героя — это отзывчивость, искренность, активная гражданская позиция и умение объединять людей ради доброго дела. Он не просто говорит о проблемах, а берет и решает их.</a:t>
            </a:r>
          </a:p>
          <a:p>
            <a:r>
              <a:rPr lang="ru-RU" dirty="0"/>
              <a:t>Эркин Рыскулбеков научил меня тому, что каждый человек, независимо от профессии, может приносить огромную пользу обществу. Он показал, что неравнодушие — это главная сила, способная менять жизни людей к лучшему.</a:t>
            </a:r>
          </a:p>
          <a:p>
            <a:endParaRPr lang="ru-RU" dirty="0"/>
          </a:p>
        </p:txBody>
      </p:sp>
      <p:sp>
        <p:nvSpPr>
          <p:cNvPr id="3" name="TextBox 2">
            <a:extLst>
              <a:ext uri="{FF2B5EF4-FFF2-40B4-BE49-F238E27FC236}">
                <a16:creationId xmlns:a16="http://schemas.microsoft.com/office/drawing/2014/main" id="{3A340F24-7E8F-A2DB-A816-94F2027470B8}"/>
              </a:ext>
            </a:extLst>
          </p:cNvPr>
          <p:cNvSpPr txBox="1"/>
          <p:nvPr/>
        </p:nvSpPr>
        <p:spPr>
          <a:xfrm>
            <a:off x="9054353" y="6395427"/>
            <a:ext cx="19928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Фатиханова Амира</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35110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6962AA-5200-0A71-3A85-885690CA76CF}"/>
              </a:ext>
            </a:extLst>
          </p:cNvPr>
          <p:cNvSpPr>
            <a:spLocks noGrp="1"/>
          </p:cNvSpPr>
          <p:nvPr>
            <p:ph type="title"/>
          </p:nvPr>
        </p:nvSpPr>
        <p:spPr>
          <a:xfrm>
            <a:off x="1295399" y="932329"/>
            <a:ext cx="6241816" cy="781173"/>
          </a:xfrm>
        </p:spPr>
        <p:txBody>
          <a:bodyPr>
            <a:normAutofit fontScale="90000"/>
          </a:bodyPr>
          <a:lstStyle/>
          <a:p>
            <a:r>
              <a:rPr lang="ky-KG" dirty="0"/>
              <a:t>Төлөмүш Океев</a:t>
            </a:r>
            <a:br>
              <a:rPr lang="ky-KG" dirty="0"/>
            </a:br>
            <a:endParaRPr lang="ru-RU" dirty="0"/>
          </a:p>
        </p:txBody>
      </p:sp>
      <p:pic>
        <p:nvPicPr>
          <p:cNvPr id="6" name="Рисунок 5" descr="Изображение выглядит как Человеческое лицо, человек, портрет, галстук&#10;&#10;Содержимое, созданное искусственным интеллектом, может быть неверным.">
            <a:extLst>
              <a:ext uri="{FF2B5EF4-FFF2-40B4-BE49-F238E27FC236}">
                <a16:creationId xmlns:a16="http://schemas.microsoft.com/office/drawing/2014/main" id="{F3C6F0BE-D331-AEED-90AD-A259023BCD9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255" r="5255"/>
          <a:stretch>
            <a:fillRect/>
          </a:stretch>
        </p:blipFill>
        <p:spPr/>
      </p:pic>
      <p:sp>
        <p:nvSpPr>
          <p:cNvPr id="4" name="Текст 3">
            <a:extLst>
              <a:ext uri="{FF2B5EF4-FFF2-40B4-BE49-F238E27FC236}">
                <a16:creationId xmlns:a16="http://schemas.microsoft.com/office/drawing/2014/main" id="{71D584F7-0CE6-FA00-534E-3B1F5CF74C6C}"/>
              </a:ext>
            </a:extLst>
          </p:cNvPr>
          <p:cNvSpPr>
            <a:spLocks noGrp="1"/>
          </p:cNvSpPr>
          <p:nvPr>
            <p:ph type="body" sz="half" idx="2"/>
          </p:nvPr>
        </p:nvSpPr>
        <p:spPr>
          <a:xfrm>
            <a:off x="1295399" y="1619623"/>
            <a:ext cx="6241816" cy="4111811"/>
          </a:xfrm>
        </p:spPr>
        <p:txBody>
          <a:bodyPr>
            <a:normAutofit fontScale="92500" lnSpcReduction="10000"/>
          </a:bodyPr>
          <a:lstStyle/>
          <a:p>
            <a:r>
              <a:rPr lang="ru-RU" dirty="0"/>
              <a:t>Мой герой — это </a:t>
            </a:r>
            <a:r>
              <a:rPr lang="ru-RU" dirty="0" err="1"/>
              <a:t>Төлөмүш</a:t>
            </a:r>
            <a:r>
              <a:rPr lang="ru-RU" dirty="0"/>
              <a:t> </a:t>
            </a:r>
            <a:r>
              <a:rPr lang="ru-RU" dirty="0" err="1"/>
              <a:t>Океев</a:t>
            </a:r>
            <a:r>
              <a:rPr lang="ru-RU" dirty="0"/>
              <a:t>. Он был гениальным кинорежиссером, создавшим феномен «кыргызского чуда» в мировом кино.</a:t>
            </a:r>
          </a:p>
          <a:p>
            <a:r>
              <a:rPr lang="ru-RU" dirty="0"/>
              <a:t>Я выбрал именно его, потому что его фильмы заставили мир заговорить о Кыргызстане. Он умел показывать жизнь простого народа так глубоко и красиво, что его картины получали награды на самых престижных международных фестивалях. Он видел поэзию в повседневной жизни наших кочевников.</a:t>
            </a:r>
          </a:p>
          <a:p>
            <a:r>
              <a:rPr lang="ru-RU" dirty="0"/>
              <a:t>Главные качества моего героя — это художественное видение, смелость, новаторство и любовь к своей земле. Он не боялся экспериментировать и искать новые пути в искусстве.</a:t>
            </a:r>
          </a:p>
          <a:p>
            <a:r>
              <a:rPr lang="ru-RU" dirty="0" err="1"/>
              <a:t>Төлөмүш</a:t>
            </a:r>
            <a:r>
              <a:rPr lang="ru-RU" dirty="0"/>
              <a:t> </a:t>
            </a:r>
            <a:r>
              <a:rPr lang="ru-RU" dirty="0" err="1"/>
              <a:t>Океев</a:t>
            </a:r>
            <a:r>
              <a:rPr lang="ru-RU" dirty="0"/>
              <a:t> научил меня смотреть на мир шире и видеть красоту в привычных вещах. Он показал, что с помощью кино можно рассказать историю своего народа так, что её услышит весь мир.</a:t>
            </a:r>
          </a:p>
          <a:p>
            <a:endParaRPr lang="ru-RU" dirty="0"/>
          </a:p>
        </p:txBody>
      </p:sp>
      <p:sp>
        <p:nvSpPr>
          <p:cNvPr id="3" name="TextBox 2">
            <a:extLst>
              <a:ext uri="{FF2B5EF4-FFF2-40B4-BE49-F238E27FC236}">
                <a16:creationId xmlns:a16="http://schemas.microsoft.com/office/drawing/2014/main" id="{EA2104B0-B8EC-6551-26F1-9AF3D832E08A}"/>
              </a:ext>
            </a:extLst>
          </p:cNvPr>
          <p:cNvSpPr txBox="1"/>
          <p:nvPr/>
        </p:nvSpPr>
        <p:spPr>
          <a:xfrm>
            <a:off x="9626504" y="6413357"/>
            <a:ext cx="18549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Брянцев Шамиль</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91163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7F17C-22AA-C66B-35D0-8C643777FC12}"/>
              </a:ext>
            </a:extLst>
          </p:cNvPr>
          <p:cNvSpPr>
            <a:spLocks noGrp="1"/>
          </p:cNvSpPr>
          <p:nvPr>
            <p:ph type="title"/>
          </p:nvPr>
        </p:nvSpPr>
        <p:spPr>
          <a:xfrm>
            <a:off x="1295399" y="992094"/>
            <a:ext cx="6241816" cy="793126"/>
          </a:xfrm>
        </p:spPr>
        <p:txBody>
          <a:bodyPr/>
          <a:lstStyle/>
          <a:p>
            <a:r>
              <a:rPr lang="ru-RU" b="1" dirty="0" err="1"/>
              <a:t>Мамбет</a:t>
            </a:r>
            <a:r>
              <a:rPr lang="ru-RU" b="1" dirty="0"/>
              <a:t> </a:t>
            </a:r>
            <a:r>
              <a:rPr lang="ru-RU" b="1" dirty="0" err="1"/>
              <a:t>Мамакеевич</a:t>
            </a:r>
            <a:r>
              <a:rPr lang="ru-RU" b="1" dirty="0"/>
              <a:t> </a:t>
            </a:r>
            <a:r>
              <a:rPr lang="ru-RU" b="1" dirty="0" err="1"/>
              <a:t>Мамакеев</a:t>
            </a:r>
            <a:endParaRPr lang="ru-RU" dirty="0"/>
          </a:p>
        </p:txBody>
      </p:sp>
      <p:pic>
        <p:nvPicPr>
          <p:cNvPr id="6" name="Рисунок 5" descr="Изображение выглядит как человек, Человеческое лицо, одежда, сорочка&#10;&#10;Содержимое, созданное искусственным интеллектом, может быть неверным.">
            <a:extLst>
              <a:ext uri="{FF2B5EF4-FFF2-40B4-BE49-F238E27FC236}">
                <a16:creationId xmlns:a16="http://schemas.microsoft.com/office/drawing/2014/main" id="{A577F5B6-88F0-B030-EE85-C85EBA7AB85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086" r="12086"/>
          <a:stretch>
            <a:fillRect/>
          </a:stretch>
        </p:blipFill>
        <p:spPr/>
      </p:pic>
      <p:sp>
        <p:nvSpPr>
          <p:cNvPr id="4" name="Текст 3">
            <a:extLst>
              <a:ext uri="{FF2B5EF4-FFF2-40B4-BE49-F238E27FC236}">
                <a16:creationId xmlns:a16="http://schemas.microsoft.com/office/drawing/2014/main" id="{EF44FB89-F4FD-721F-E8F1-59DD0CACEEE5}"/>
              </a:ext>
            </a:extLst>
          </p:cNvPr>
          <p:cNvSpPr>
            <a:spLocks noGrp="1"/>
          </p:cNvSpPr>
          <p:nvPr>
            <p:ph type="body" sz="half" idx="2"/>
          </p:nvPr>
        </p:nvSpPr>
        <p:spPr>
          <a:xfrm>
            <a:off x="1295399" y="2014071"/>
            <a:ext cx="6241816" cy="3625973"/>
          </a:xfrm>
        </p:spPr>
        <p:txBody>
          <a:bodyPr>
            <a:normAutofit fontScale="85000" lnSpcReduction="10000"/>
          </a:bodyPr>
          <a:lstStyle/>
          <a:p>
            <a:r>
              <a:rPr lang="ru-RU" dirty="0"/>
              <a:t>Мой герой — это </a:t>
            </a:r>
            <a:r>
              <a:rPr lang="ru-RU" dirty="0" err="1"/>
              <a:t>Мамбет</a:t>
            </a:r>
            <a:r>
              <a:rPr lang="ru-RU" dirty="0"/>
              <a:t> </a:t>
            </a:r>
            <a:r>
              <a:rPr lang="ru-RU" dirty="0" err="1"/>
              <a:t>Мамакеев</a:t>
            </a:r>
            <a:r>
              <a:rPr lang="ru-RU" dirty="0"/>
              <a:t>. Он легендарный хирург, который посвятил более семидесяти лет спасению человеческих жизней.</a:t>
            </a:r>
          </a:p>
          <a:p>
            <a:r>
              <a:rPr lang="ru-RU" dirty="0"/>
              <a:t>Я выбрал именно его, потому что его трудовой путь занесен в Книгу рекордов Гиннесса как самая продолжительная карьера хирурга. Он провел десятки тысяч операций, спасая людей даже в самых безнадежных ситуациях. Его преданность медицине и своим пациентам — это высший пример служения человечеству.</a:t>
            </a:r>
          </a:p>
          <a:p>
            <a:r>
              <a:rPr lang="ru-RU" dirty="0"/>
              <a:t>Главные качества моего героя — это феноменальное трудолюбие, профессиональная стойкость, золотые руки и бесконечная доброта. Он всегда ставит жизнь пациента превыше всего, работая до глубокой старости с той же страстью, что и в молодости.</a:t>
            </a:r>
          </a:p>
          <a:p>
            <a:r>
              <a:rPr lang="ru-RU" dirty="0" err="1"/>
              <a:t>Мамбет</a:t>
            </a:r>
            <a:r>
              <a:rPr lang="ru-RU" dirty="0"/>
              <a:t> </a:t>
            </a:r>
            <a:r>
              <a:rPr lang="ru-RU" dirty="0" err="1"/>
              <a:t>Мамакеев</a:t>
            </a:r>
            <a:r>
              <a:rPr lang="ru-RU" dirty="0"/>
              <a:t> научил меня тому, что мастерство оттачивается годами упорного труда. Он показал, что истинное призвание — это когда ты готов помогать людям всю свою жизнь, не уставая от ответственности и трудностей.</a:t>
            </a:r>
          </a:p>
          <a:p>
            <a:endParaRPr lang="ru-RU" dirty="0"/>
          </a:p>
        </p:txBody>
      </p:sp>
      <p:sp>
        <p:nvSpPr>
          <p:cNvPr id="3" name="TextBox 2">
            <a:extLst>
              <a:ext uri="{FF2B5EF4-FFF2-40B4-BE49-F238E27FC236}">
                <a16:creationId xmlns:a16="http://schemas.microsoft.com/office/drawing/2014/main" id="{1EB58CBE-C26C-E0D1-72BD-8C025888143E}"/>
              </a:ext>
            </a:extLst>
          </p:cNvPr>
          <p:cNvSpPr txBox="1"/>
          <p:nvPr/>
        </p:nvSpPr>
        <p:spPr>
          <a:xfrm>
            <a:off x="9383059" y="6401404"/>
            <a:ext cx="18421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Байташев Байсал</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16379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E7C48B-FC42-86B2-7EA5-C0265BA97A24}"/>
              </a:ext>
            </a:extLst>
          </p:cNvPr>
          <p:cNvSpPr>
            <a:spLocks noGrp="1"/>
          </p:cNvSpPr>
          <p:nvPr>
            <p:ph type="title"/>
          </p:nvPr>
        </p:nvSpPr>
        <p:spPr>
          <a:xfrm>
            <a:off x="1295399" y="1189317"/>
            <a:ext cx="6241816" cy="1038161"/>
          </a:xfrm>
        </p:spPr>
        <p:txBody>
          <a:bodyPr/>
          <a:lstStyle/>
          <a:p>
            <a:r>
              <a:rPr lang="ru-RU" b="1" dirty="0"/>
              <a:t>Ассоль </a:t>
            </a:r>
            <a:r>
              <a:rPr lang="ru-RU" b="1" dirty="0" err="1"/>
              <a:t>Молдокматова</a:t>
            </a:r>
            <a:br>
              <a:rPr lang="ru-RU" b="1" dirty="0"/>
            </a:br>
            <a:endParaRPr lang="ru-RU" dirty="0"/>
          </a:p>
        </p:txBody>
      </p:sp>
      <p:pic>
        <p:nvPicPr>
          <p:cNvPr id="6" name="Рисунок 5" descr="Изображение выглядит как человек, Человеческое лицо, Длинные волосы, одежда&#10;&#10;Содержимое, созданное искусственным интеллектом, может быть неверным.">
            <a:extLst>
              <a:ext uri="{FF2B5EF4-FFF2-40B4-BE49-F238E27FC236}">
                <a16:creationId xmlns:a16="http://schemas.microsoft.com/office/drawing/2014/main" id="{A19C7433-EB79-2EE6-59FE-A3AA003B662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7650" r="27650"/>
          <a:stretch>
            <a:fillRect/>
          </a:stretch>
        </p:blipFill>
        <p:spPr/>
      </p:pic>
      <p:sp>
        <p:nvSpPr>
          <p:cNvPr id="4" name="Текст 3">
            <a:extLst>
              <a:ext uri="{FF2B5EF4-FFF2-40B4-BE49-F238E27FC236}">
                <a16:creationId xmlns:a16="http://schemas.microsoft.com/office/drawing/2014/main" id="{7DF22901-29A0-2323-F7A6-D4B457CC9F3E}"/>
              </a:ext>
            </a:extLst>
          </p:cNvPr>
          <p:cNvSpPr>
            <a:spLocks noGrp="1"/>
          </p:cNvSpPr>
          <p:nvPr>
            <p:ph type="body" sz="half" idx="2"/>
          </p:nvPr>
        </p:nvSpPr>
        <p:spPr>
          <a:xfrm>
            <a:off x="1295399" y="2038441"/>
            <a:ext cx="6241816" cy="3388658"/>
          </a:xfrm>
        </p:spPr>
        <p:txBody>
          <a:bodyPr>
            <a:normAutofit fontScale="85000" lnSpcReduction="10000"/>
          </a:bodyPr>
          <a:lstStyle/>
          <a:p>
            <a:r>
              <a:rPr lang="ru-RU" dirty="0"/>
              <a:t>Мой герой — это Ассоль </a:t>
            </a:r>
            <a:r>
              <a:rPr lang="ru-RU" dirty="0" err="1"/>
              <a:t>Молдокматова</a:t>
            </a:r>
            <a:r>
              <a:rPr lang="ru-RU" dirty="0"/>
              <a:t>. Она ведет огромную общественную работу, занимаясь благотворительностью и просвещением.</a:t>
            </a:r>
          </a:p>
          <a:p>
            <a:r>
              <a:rPr lang="ru-RU" dirty="0"/>
              <a:t>Я выбрал именно её, потому что она всегда оказывается там, где случается беда. Будь то помощь малоимущим семьям, поддержка талантливой молодежи или международные гуманитарные акции — она вкладывает всю свою энергию в помощь соотечественникам. Её проекты вдохновляют женщин и молодежь стремиться к знаниям и успеху.</a:t>
            </a:r>
          </a:p>
          <a:p>
            <a:r>
              <a:rPr lang="ru-RU" dirty="0"/>
              <a:t>Главные качества моего героя — это неиссякаемая энергия, сострадание, смелость и лидерство. Она обладает уникальным талантом вдохновлять людей на хорошие поступки и саморазвитие.</a:t>
            </a:r>
          </a:p>
          <a:p>
            <a:r>
              <a:rPr lang="ru-RU" dirty="0"/>
              <a:t>Ассоль </a:t>
            </a:r>
            <a:r>
              <a:rPr lang="ru-RU" dirty="0" err="1"/>
              <a:t>Молдокматова</a:t>
            </a:r>
            <a:r>
              <a:rPr lang="ru-RU" dirty="0"/>
              <a:t> научила меня быть сильным и помогать тем, кто слабее. Она показала, что успех имеет значение только тогда, когда ты делишься им с другими и направляешь его на благо общества.</a:t>
            </a:r>
          </a:p>
          <a:p>
            <a:endParaRPr lang="ru-RU" dirty="0"/>
          </a:p>
        </p:txBody>
      </p:sp>
      <p:sp>
        <p:nvSpPr>
          <p:cNvPr id="3" name="TextBox 2">
            <a:extLst>
              <a:ext uri="{FF2B5EF4-FFF2-40B4-BE49-F238E27FC236}">
                <a16:creationId xmlns:a16="http://schemas.microsoft.com/office/drawing/2014/main" id="{DA2D22AD-486A-3552-0FBC-138D690D35EA}"/>
              </a:ext>
            </a:extLst>
          </p:cNvPr>
          <p:cNvSpPr txBox="1"/>
          <p:nvPr/>
        </p:nvSpPr>
        <p:spPr>
          <a:xfrm>
            <a:off x="9777506" y="6431286"/>
            <a:ext cx="15905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Бекарев Артем</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05817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4EEEF2-C0DB-2509-90CA-B6A77E998E9E}"/>
              </a:ext>
            </a:extLst>
          </p:cNvPr>
          <p:cNvSpPr>
            <a:spLocks noGrp="1"/>
          </p:cNvSpPr>
          <p:nvPr>
            <p:ph type="title"/>
          </p:nvPr>
        </p:nvSpPr>
        <p:spPr>
          <a:xfrm>
            <a:off x="1361140" y="1207247"/>
            <a:ext cx="6241816" cy="595902"/>
          </a:xfrm>
        </p:spPr>
        <p:txBody>
          <a:bodyPr/>
          <a:lstStyle/>
          <a:p>
            <a:r>
              <a:rPr lang="ru-RU" b="1" dirty="0" err="1"/>
              <a:t>Улукбек</a:t>
            </a:r>
            <a:r>
              <a:rPr lang="ru-RU" b="1" dirty="0"/>
              <a:t> </a:t>
            </a:r>
            <a:r>
              <a:rPr lang="ru-RU" b="1" dirty="0" err="1"/>
              <a:t>Тойчубаевич</a:t>
            </a:r>
            <a:r>
              <a:rPr lang="ru-RU" b="1" dirty="0"/>
              <a:t> </a:t>
            </a:r>
            <a:r>
              <a:rPr lang="ru-RU" b="1" dirty="0" err="1"/>
              <a:t>Кочкоров</a:t>
            </a:r>
            <a:endParaRPr lang="ru-RU" dirty="0"/>
          </a:p>
        </p:txBody>
      </p:sp>
      <p:pic>
        <p:nvPicPr>
          <p:cNvPr id="6" name="Рисунок 5" descr="Изображение выглядит как человек, Человеческое лицо, одежда, галстук&#10;&#10;Содержимое, созданное искусственным интеллектом, может быть неверным.">
            <a:extLst>
              <a:ext uri="{FF2B5EF4-FFF2-40B4-BE49-F238E27FC236}">
                <a16:creationId xmlns:a16="http://schemas.microsoft.com/office/drawing/2014/main" id="{F08ABFFB-01C5-C745-0330-B47BE6778F0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78" r="1878"/>
          <a:stretch>
            <a:fillRect/>
          </a:stretch>
        </p:blipFill>
        <p:spPr/>
      </p:pic>
      <p:sp>
        <p:nvSpPr>
          <p:cNvPr id="4" name="Текст 3">
            <a:extLst>
              <a:ext uri="{FF2B5EF4-FFF2-40B4-BE49-F238E27FC236}">
                <a16:creationId xmlns:a16="http://schemas.microsoft.com/office/drawing/2014/main" id="{F7BC2F51-F4D2-2743-05F3-E256897C8632}"/>
              </a:ext>
            </a:extLst>
          </p:cNvPr>
          <p:cNvSpPr>
            <a:spLocks noGrp="1"/>
          </p:cNvSpPr>
          <p:nvPr>
            <p:ph type="body" sz="half" idx="2"/>
          </p:nvPr>
        </p:nvSpPr>
        <p:spPr>
          <a:xfrm>
            <a:off x="1295399" y="2077375"/>
            <a:ext cx="6241816" cy="4012649"/>
          </a:xfrm>
        </p:spPr>
        <p:txBody>
          <a:bodyPr>
            <a:normAutofit fontScale="92500" lnSpcReduction="20000"/>
          </a:bodyPr>
          <a:lstStyle/>
          <a:p>
            <a:r>
              <a:rPr lang="ru-RU" dirty="0"/>
              <a:t>Мой герой — это </a:t>
            </a:r>
            <a:r>
              <a:rPr lang="ru-RU" dirty="0" err="1"/>
              <a:t>Улукбек</a:t>
            </a:r>
            <a:r>
              <a:rPr lang="ru-RU" dirty="0"/>
              <a:t> </a:t>
            </a:r>
            <a:r>
              <a:rPr lang="ru-RU" dirty="0" err="1"/>
              <a:t>Кочкоров</a:t>
            </a:r>
            <a:r>
              <a:rPr lang="ru-RU" dirty="0"/>
              <a:t>. Он известен своей принципиальностью и искренним желанием защитить социальные права граждан.</a:t>
            </a:r>
          </a:p>
          <a:p>
            <a:r>
              <a:rPr lang="ru-RU" dirty="0"/>
              <a:t>Я выбрал именно его, потому что в своей политической и общественной деятельности он всегда акцентирует внимание на помощи самым уязвимым слоям населения — пенсионерам, инвалидам и многодетным семьям. Он не боится поднимать острые вопросы и требовать справедливости для простого человека.</a:t>
            </a:r>
          </a:p>
          <a:p>
            <a:r>
              <a:rPr lang="ru-RU" dirty="0"/>
              <a:t>Главные качества моего героя — это честность, верность принципам, обостренное чувство справедливости и ответственность. Он умеет слушать людей и делом доказывать свою преданность их интересам.</a:t>
            </a:r>
          </a:p>
          <a:p>
            <a:r>
              <a:rPr lang="ru-RU" dirty="0" err="1"/>
              <a:t>Улукбек</a:t>
            </a:r>
            <a:r>
              <a:rPr lang="ru-RU" dirty="0"/>
              <a:t> </a:t>
            </a:r>
            <a:r>
              <a:rPr lang="ru-RU" dirty="0" err="1"/>
              <a:t>Кочкоров</a:t>
            </a:r>
            <a:r>
              <a:rPr lang="ru-RU" dirty="0"/>
              <a:t> научил меня тому, что нужно всегда отстаивать правду и помогать тем, чьи права нарушены. Он показал, что принципиальность и человечность — это важнейшие качества для любого общественного деятеля.</a:t>
            </a:r>
          </a:p>
          <a:p>
            <a:endParaRPr lang="ru-RU" dirty="0"/>
          </a:p>
        </p:txBody>
      </p:sp>
      <p:sp>
        <p:nvSpPr>
          <p:cNvPr id="3" name="TextBox 2">
            <a:extLst>
              <a:ext uri="{FF2B5EF4-FFF2-40B4-BE49-F238E27FC236}">
                <a16:creationId xmlns:a16="http://schemas.microsoft.com/office/drawing/2014/main" id="{2E253295-DF7F-66AF-26F3-12790A730FB5}"/>
              </a:ext>
            </a:extLst>
          </p:cNvPr>
          <p:cNvSpPr txBox="1"/>
          <p:nvPr/>
        </p:nvSpPr>
        <p:spPr>
          <a:xfrm>
            <a:off x="9538447" y="6389451"/>
            <a:ext cx="17235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Барышев Роман</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23771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890F7F-E362-4B87-2304-AA3FDDA14DFB}"/>
              </a:ext>
            </a:extLst>
          </p:cNvPr>
          <p:cNvSpPr>
            <a:spLocks noGrp="1"/>
          </p:cNvSpPr>
          <p:nvPr>
            <p:ph type="title"/>
          </p:nvPr>
        </p:nvSpPr>
        <p:spPr>
          <a:xfrm>
            <a:off x="1268243" y="1041400"/>
            <a:ext cx="6241816" cy="440514"/>
          </a:xfrm>
        </p:spPr>
        <p:txBody>
          <a:bodyPr>
            <a:normAutofit fontScale="90000"/>
          </a:bodyPr>
          <a:lstStyle/>
          <a:p>
            <a:r>
              <a:rPr lang="ru-RU" b="1" dirty="0"/>
              <a:t>Дастан </a:t>
            </a:r>
            <a:r>
              <a:rPr lang="ru-RU" b="1" dirty="0" err="1"/>
              <a:t>Далабайевич</a:t>
            </a:r>
            <a:r>
              <a:rPr lang="ru-RU" b="1" dirty="0"/>
              <a:t> </a:t>
            </a:r>
            <a:r>
              <a:rPr lang="ru-RU" b="1" dirty="0" err="1"/>
              <a:t>Бекешев</a:t>
            </a:r>
            <a:endParaRPr lang="ru-RU" dirty="0"/>
          </a:p>
        </p:txBody>
      </p:sp>
      <p:pic>
        <p:nvPicPr>
          <p:cNvPr id="6" name="Рисунок 5" descr="Изображение выглядит как Человеческое лицо, одежда, человек, улыбка&#10;&#10;Содержимое, созданное искусственным интеллектом, может быть неверным.">
            <a:extLst>
              <a:ext uri="{FF2B5EF4-FFF2-40B4-BE49-F238E27FC236}">
                <a16:creationId xmlns:a16="http://schemas.microsoft.com/office/drawing/2014/main" id="{66867D07-FF34-3886-DB5F-1810E288B3C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698" r="9698"/>
          <a:stretch>
            <a:fillRect/>
          </a:stretch>
        </p:blipFill>
        <p:spPr/>
      </p:pic>
      <p:sp>
        <p:nvSpPr>
          <p:cNvPr id="4" name="Текст 3">
            <a:extLst>
              <a:ext uri="{FF2B5EF4-FFF2-40B4-BE49-F238E27FC236}">
                <a16:creationId xmlns:a16="http://schemas.microsoft.com/office/drawing/2014/main" id="{194DCF8A-7767-B3C3-1A75-8FC5E079D8F2}"/>
              </a:ext>
            </a:extLst>
          </p:cNvPr>
          <p:cNvSpPr>
            <a:spLocks noGrp="1"/>
          </p:cNvSpPr>
          <p:nvPr>
            <p:ph type="body" sz="half" idx="2"/>
          </p:nvPr>
        </p:nvSpPr>
        <p:spPr>
          <a:xfrm>
            <a:off x="1187823" y="1686757"/>
            <a:ext cx="6241816" cy="4504867"/>
          </a:xfrm>
        </p:spPr>
        <p:txBody>
          <a:bodyPr>
            <a:normAutofit fontScale="92500" lnSpcReduction="10000"/>
          </a:bodyPr>
          <a:lstStyle/>
          <a:p>
            <a:r>
              <a:rPr lang="ru-RU" sz="1600" b="1" dirty="0"/>
              <a:t>Мой герой — это Дастан </a:t>
            </a:r>
            <a:r>
              <a:rPr lang="ru-RU" sz="1600" b="1" dirty="0" err="1"/>
              <a:t>Бекешев</a:t>
            </a:r>
            <a:r>
              <a:rPr lang="ru-RU" sz="1600" b="1" dirty="0"/>
              <a:t>.</a:t>
            </a:r>
            <a:r>
              <a:rPr lang="ru-RU" sz="1600" dirty="0"/>
              <a:t> Он стал выдающимся государственным деятелем и примером несгибаемой воли, представляя интересы народа в Жогорку Кенеше на протяжении многих лет.</a:t>
            </a:r>
          </a:p>
          <a:p>
            <a:r>
              <a:rPr lang="ru-RU" sz="1600" b="1" dirty="0"/>
              <a:t>Я выбрал именно его</a:t>
            </a:r>
            <a:r>
              <a:rPr lang="ru-RU" sz="1600" dirty="0"/>
              <a:t>, потому что его жизненный путь — это победа духа над обстоятельствами. Несмотря на полную потерю зрения еще в детстве, он не просто получил отличное образование, но и стал одним из самых активных и узнаваемых политиков Кыргызстана. Он доказал, что физические ограничения не могут быть преградой, если у человека есть ясная цель и желание приносить пользу своему обществу.</a:t>
            </a:r>
          </a:p>
          <a:p>
            <a:r>
              <a:rPr lang="ru-RU" sz="1600" b="1" dirty="0"/>
              <a:t>Главные качества моего героя</a:t>
            </a:r>
            <a:r>
              <a:rPr lang="ru-RU" sz="1600" dirty="0"/>
              <a:t> — это исключительная честность, открытость, современное мышление и гражданское мужество. Дастан </a:t>
            </a:r>
            <a:r>
              <a:rPr lang="ru-RU" sz="1600" dirty="0" err="1"/>
              <a:t>Далабайевич</a:t>
            </a:r>
            <a:r>
              <a:rPr lang="ru-RU" sz="1600" dirty="0"/>
              <a:t> известен тем, что всегда напрямую общается с избирателями через социальные сети, открыто говорит о проблемах и предлагает конкретные реформы для улучшения жизни простых граждан.</a:t>
            </a:r>
          </a:p>
          <a:p>
            <a:r>
              <a:rPr lang="ru-RU" sz="1600" b="1" dirty="0"/>
              <a:t>Дастан </a:t>
            </a:r>
            <a:r>
              <a:rPr lang="ru-RU" sz="1600" b="1" dirty="0" err="1"/>
              <a:t>Бекешев</a:t>
            </a:r>
            <a:r>
              <a:rPr lang="ru-RU" sz="1600" b="1" dirty="0"/>
              <a:t> научил меня</a:t>
            </a:r>
            <a:r>
              <a:rPr lang="ru-RU" sz="1600" dirty="0"/>
              <a:t> тому, что никогда нельзя сдаваться и опускать руки. Он показал, что истинная сила человека находится внутри него самого. Его пример учит меня быть принципиальным, всегда стремиться к знаниям и верить в то, что даже один человек, вооруженный правдой и упорством, может реально влиять на будущее своей страны.</a:t>
            </a:r>
          </a:p>
          <a:p>
            <a:endParaRPr lang="ru-RU" dirty="0"/>
          </a:p>
        </p:txBody>
      </p:sp>
      <p:sp>
        <p:nvSpPr>
          <p:cNvPr id="3" name="TextBox 2">
            <a:extLst>
              <a:ext uri="{FF2B5EF4-FFF2-40B4-BE49-F238E27FC236}">
                <a16:creationId xmlns:a16="http://schemas.microsoft.com/office/drawing/2014/main" id="{7FD05A6E-8B36-C594-A092-B3620D773B9D}"/>
              </a:ext>
            </a:extLst>
          </p:cNvPr>
          <p:cNvSpPr txBox="1"/>
          <p:nvPr/>
        </p:nvSpPr>
        <p:spPr>
          <a:xfrm>
            <a:off x="9626504" y="6443239"/>
            <a:ext cx="18662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Ражаев Мухаммад</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7288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99E4C0-F437-44BB-AB23-EF6760CD3F6A}"/>
              </a:ext>
            </a:extLst>
          </p:cNvPr>
          <p:cNvSpPr>
            <a:spLocks noGrp="1"/>
          </p:cNvSpPr>
          <p:nvPr>
            <p:ph type="title"/>
          </p:nvPr>
        </p:nvSpPr>
        <p:spPr>
          <a:xfrm>
            <a:off x="1295399" y="1524000"/>
            <a:ext cx="6241816" cy="955040"/>
          </a:xfrm>
        </p:spPr>
        <p:txBody>
          <a:bodyPr/>
          <a:lstStyle/>
          <a:p>
            <a:r>
              <a:rPr lang="ru-RU" dirty="0"/>
              <a:t>Коршиков Иван Романович.</a:t>
            </a:r>
          </a:p>
        </p:txBody>
      </p:sp>
      <p:pic>
        <p:nvPicPr>
          <p:cNvPr id="3" name="Рисунок 2">
            <a:extLst>
              <a:ext uri="{FF2B5EF4-FFF2-40B4-BE49-F238E27FC236}">
                <a16:creationId xmlns:a16="http://schemas.microsoft.com/office/drawing/2014/main" id="{449F4632-9A11-1643-41BA-456209317AAE}"/>
              </a:ext>
            </a:extLst>
          </p:cNvPr>
          <p:cNvPicPr>
            <a:picLocks noGrp="1" noChangeAspect="1"/>
          </p:cNvPicPr>
          <p:nvPr>
            <p:ph type="pic" idx="1"/>
          </p:nvPr>
        </p:nvPicPr>
        <p:blipFill>
          <a:blip r:embed="rId2"/>
          <a:srcRect l="4768" r="4768"/>
          <a:stretch/>
        </p:blipFill>
        <p:spPr>
          <a:prstGeom prst="roundRect">
            <a:avLst>
              <a:gd name="adj" fmla="val 0"/>
            </a:avLst>
          </a:prstGeom>
          <a:ln w="57150" cmpd="thickThin">
            <a:solidFill>
              <a:prstClr val="black">
                <a:lumMod val="50000"/>
                <a:lumOff val="50000"/>
              </a:prstClr>
            </a:solidFill>
            <a:miter lim="800000"/>
          </a:ln>
          <a:effectLst>
            <a:innerShdw blurRad="57150" dist="38100" dir="14460000">
              <a:srgbClr val="000000">
                <a:alpha val="70000"/>
              </a:srgbClr>
            </a:innerShdw>
          </a:effectLst>
        </p:spPr>
      </p:pic>
      <p:sp>
        <p:nvSpPr>
          <p:cNvPr id="6" name="Текст 5">
            <a:extLst>
              <a:ext uri="{FF2B5EF4-FFF2-40B4-BE49-F238E27FC236}">
                <a16:creationId xmlns:a16="http://schemas.microsoft.com/office/drawing/2014/main" id="{D373EBAD-CD7C-47A0-B967-96BFF8164A4A}"/>
              </a:ext>
            </a:extLst>
          </p:cNvPr>
          <p:cNvSpPr>
            <a:spLocks noGrp="1"/>
          </p:cNvSpPr>
          <p:nvPr>
            <p:ph type="body" sz="half" idx="2"/>
          </p:nvPr>
        </p:nvSpPr>
        <p:spPr>
          <a:xfrm>
            <a:off x="1295399" y="2672080"/>
            <a:ext cx="6241816" cy="2412152"/>
          </a:xfrm>
        </p:spPr>
        <p:txBody>
          <a:bodyPr>
            <a:normAutofit fontScale="92500" lnSpcReduction="20000"/>
          </a:bodyPr>
          <a:lstStyle/>
          <a:p>
            <a:r>
              <a:rPr lang="ru-RU" dirty="0"/>
              <a:t>Мой прадедушка — ветеран Великой Отечественной войны. Во время боёв за Берлин он проявил мужество и решительность: первым ворвался в траншеи противника и гранатами уничтожил врагов. За этот подвиг он был награждён медалью «За отвагу». Он рисковал своей жизнью и понимал, что может погибнуть, но несмотря на это выполнил задание. Прадедушка остался жив, хотя получил контузию. Он — мой герой, потому что был смелым, отважным и сильным духом человеком. Его поступок научил меня всегда идти вперёд, не бояться трудностей, быть смелой и доводить начатое дело до конца.</a:t>
            </a:r>
          </a:p>
        </p:txBody>
      </p:sp>
    </p:spTree>
    <p:extLst>
      <p:ext uri="{BB962C8B-B14F-4D97-AF65-F5344CB8AC3E}">
        <p14:creationId xmlns:p14="http://schemas.microsoft.com/office/powerpoint/2010/main" val="39464295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3F1FD4-C520-AB58-4C0E-13937F2838CA}"/>
              </a:ext>
            </a:extLst>
          </p:cNvPr>
          <p:cNvSpPr>
            <a:spLocks noGrp="1"/>
          </p:cNvSpPr>
          <p:nvPr>
            <p:ph type="title"/>
          </p:nvPr>
        </p:nvSpPr>
        <p:spPr>
          <a:xfrm>
            <a:off x="1349187" y="1041400"/>
            <a:ext cx="6241816" cy="625785"/>
          </a:xfrm>
        </p:spPr>
        <p:txBody>
          <a:bodyPr/>
          <a:lstStyle/>
          <a:p>
            <a:r>
              <a:rPr lang="ru-RU" b="1" dirty="0" err="1"/>
              <a:t>Никола́й</a:t>
            </a:r>
            <a:r>
              <a:rPr lang="ru-RU" b="1" dirty="0"/>
              <a:t> </a:t>
            </a:r>
            <a:r>
              <a:rPr lang="ru-RU" b="1" dirty="0" err="1"/>
              <a:t>Алекса́ндрович</a:t>
            </a:r>
            <a:r>
              <a:rPr lang="ru-RU" b="1" dirty="0"/>
              <a:t> </a:t>
            </a:r>
            <a:r>
              <a:rPr lang="ru-RU" b="1" dirty="0" err="1"/>
              <a:t>Зве́рев</a:t>
            </a:r>
            <a:endParaRPr lang="ru-RU" dirty="0"/>
          </a:p>
        </p:txBody>
      </p:sp>
      <p:pic>
        <p:nvPicPr>
          <p:cNvPr id="6" name="Рисунок 5" descr="Изображение выглядит как Человеческое лицо, одежда, человек, портрет&#10;&#10;Содержимое, созданное искусственным интеллектом, может быть неверным.">
            <a:extLst>
              <a:ext uri="{FF2B5EF4-FFF2-40B4-BE49-F238E27FC236}">
                <a16:creationId xmlns:a16="http://schemas.microsoft.com/office/drawing/2014/main" id="{8556EA6C-F0B8-D83B-7B0B-15230B32597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033" r="3033"/>
          <a:stretch>
            <a:fillRect/>
          </a:stretch>
        </p:blipFill>
        <p:spPr/>
      </p:pic>
      <p:sp>
        <p:nvSpPr>
          <p:cNvPr id="4" name="Текст 3">
            <a:extLst>
              <a:ext uri="{FF2B5EF4-FFF2-40B4-BE49-F238E27FC236}">
                <a16:creationId xmlns:a16="http://schemas.microsoft.com/office/drawing/2014/main" id="{C77ACD1D-9C73-8D5B-E90A-A4526C3FC26C}"/>
              </a:ext>
            </a:extLst>
          </p:cNvPr>
          <p:cNvSpPr>
            <a:spLocks noGrp="1"/>
          </p:cNvSpPr>
          <p:nvPr>
            <p:ph type="body" sz="half" idx="2"/>
          </p:nvPr>
        </p:nvSpPr>
        <p:spPr>
          <a:xfrm>
            <a:off x="1295399" y="1906494"/>
            <a:ext cx="6241816" cy="3836894"/>
          </a:xfrm>
        </p:spPr>
        <p:txBody>
          <a:bodyPr>
            <a:normAutofit fontScale="85000" lnSpcReduction="10000"/>
          </a:bodyPr>
          <a:lstStyle/>
          <a:p>
            <a:r>
              <a:rPr lang="ru-RU" b="1" dirty="0"/>
              <a:t>Мой герой — это Николай Александрович Зверев.</a:t>
            </a:r>
            <a:r>
              <a:rPr lang="ru-RU" dirty="0"/>
              <a:t> Он проявил невероятное мужество при форсировании реки Днепр, за что был удостоен звания Героя Советского Союза.</a:t>
            </a:r>
          </a:p>
          <a:p>
            <a:r>
              <a:rPr lang="ru-RU" b="1" dirty="0"/>
              <a:t>Я выбрал именно его</a:t>
            </a:r>
            <a:r>
              <a:rPr lang="ru-RU" dirty="0"/>
              <a:t>, потому что он был простым стрелком, на чьи плечи легла огромная ответственность. В числе первых он переправился через реку под шквальным огнем врага и удерживал плацдарм, давая возможность переправиться остальным бойцам. Его отвага помогла подразделению продвинуться вперед и спасти множество жизней товарищей.</a:t>
            </a:r>
          </a:p>
          <a:p>
            <a:r>
              <a:rPr lang="ru-RU" b="1" dirty="0"/>
              <a:t>Главные качества моего героя</a:t>
            </a:r>
            <a:r>
              <a:rPr lang="ru-RU" dirty="0"/>
              <a:t> — это исключительная храбрость, самоотверженность, выносливость и верность воинскому долгу. Он не отступил, когда вокруг рвались снаряды, и до конца выполнял боевую задачу.</a:t>
            </a:r>
          </a:p>
          <a:p>
            <a:r>
              <a:rPr lang="ru-RU" b="1" dirty="0"/>
              <a:t>Николай Зверев научил меня</a:t>
            </a:r>
            <a:r>
              <a:rPr lang="ru-RU" dirty="0"/>
              <a:t> тому, что даже один человек в поле воин, если он защищает правое дело. Он показал, что в самые трудные минуты жизни нужно сохранять хладнокровие и идти к цели, несмотря на страх.</a:t>
            </a:r>
          </a:p>
          <a:p>
            <a:endParaRPr lang="ru-RU" dirty="0"/>
          </a:p>
        </p:txBody>
      </p:sp>
      <p:sp>
        <p:nvSpPr>
          <p:cNvPr id="3" name="TextBox 2">
            <a:extLst>
              <a:ext uri="{FF2B5EF4-FFF2-40B4-BE49-F238E27FC236}">
                <a16:creationId xmlns:a16="http://schemas.microsoft.com/office/drawing/2014/main" id="{0BBEEDAF-55D2-1552-468E-F156C3C3D707}"/>
              </a:ext>
            </a:extLst>
          </p:cNvPr>
          <p:cNvSpPr txBox="1"/>
          <p:nvPr/>
        </p:nvSpPr>
        <p:spPr>
          <a:xfrm>
            <a:off x="9626504" y="6395427"/>
            <a:ext cx="183736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Аскербеков Умар</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38921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8F9E58-7313-04A4-F523-E2B85B7FA3BB}"/>
              </a:ext>
            </a:extLst>
          </p:cNvPr>
          <p:cNvSpPr>
            <a:spLocks noGrp="1"/>
          </p:cNvSpPr>
          <p:nvPr>
            <p:ph type="title"/>
          </p:nvPr>
        </p:nvSpPr>
        <p:spPr>
          <a:xfrm>
            <a:off x="1410809" y="972714"/>
            <a:ext cx="6241816" cy="894726"/>
          </a:xfrm>
        </p:spPr>
        <p:txBody>
          <a:bodyPr/>
          <a:lstStyle/>
          <a:p>
            <a:r>
              <a:rPr lang="ru-RU" b="1" dirty="0"/>
              <a:t>Василий Васильевич Степаненко</a:t>
            </a:r>
            <a:endParaRPr lang="ru-RU" dirty="0"/>
          </a:p>
        </p:txBody>
      </p:sp>
      <p:pic>
        <p:nvPicPr>
          <p:cNvPr id="6" name="Рисунок 5" descr="Изображение выглядит как портрет, Человеческое лицо, человек, зарисовка&#10;&#10;Содержимое, созданное искусственным интеллектом, может быть неверным.">
            <a:extLst>
              <a:ext uri="{FF2B5EF4-FFF2-40B4-BE49-F238E27FC236}">
                <a16:creationId xmlns:a16="http://schemas.microsoft.com/office/drawing/2014/main" id="{0F20CF9A-8317-7059-B56A-D2D4CFA2456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443" r="5443"/>
          <a:stretch>
            <a:fillRect/>
          </a:stretch>
        </p:blipFill>
        <p:spPr/>
      </p:pic>
      <p:sp>
        <p:nvSpPr>
          <p:cNvPr id="4" name="Текст 3">
            <a:extLst>
              <a:ext uri="{FF2B5EF4-FFF2-40B4-BE49-F238E27FC236}">
                <a16:creationId xmlns:a16="http://schemas.microsoft.com/office/drawing/2014/main" id="{88F9E516-BB5B-1D12-4F33-6135FFA9D4DA}"/>
              </a:ext>
            </a:extLst>
          </p:cNvPr>
          <p:cNvSpPr>
            <a:spLocks noGrp="1"/>
          </p:cNvSpPr>
          <p:nvPr>
            <p:ph type="body" sz="half" idx="2"/>
          </p:nvPr>
        </p:nvSpPr>
        <p:spPr>
          <a:xfrm>
            <a:off x="1410809" y="2124013"/>
            <a:ext cx="6241816" cy="3158201"/>
          </a:xfrm>
        </p:spPr>
        <p:txBody>
          <a:bodyPr>
            <a:normAutofit fontScale="85000" lnSpcReduction="20000"/>
          </a:bodyPr>
          <a:lstStyle/>
          <a:p>
            <a:r>
              <a:rPr lang="ru-RU" b="1" dirty="0"/>
              <a:t>Мой герой — это Василий Васильевич Степаненко.</a:t>
            </a:r>
            <a:r>
              <a:rPr lang="ru-RU" dirty="0"/>
              <a:t> Он проявил выдающийся героизм как артиллерист в ожесточенных боях за освобождение Европы.</a:t>
            </a:r>
          </a:p>
          <a:p>
            <a:r>
              <a:rPr lang="ru-RU" b="1" dirty="0"/>
              <a:t>Я выбрал именно его</a:t>
            </a:r>
            <a:r>
              <a:rPr lang="ru-RU" dirty="0"/>
              <a:t>, потому что под его командованием батарея отражала яростные атаки противника. В критические моменты, когда враг прорывался к позициям, он лично вставал к орудию. Его решительность позволила удержать важные стратегические позиции и спасти фланг полка от разгрома.</a:t>
            </a:r>
          </a:p>
          <a:p>
            <a:r>
              <a:rPr lang="ru-RU" b="1" dirty="0"/>
              <a:t>Главные качества моего героя</a:t>
            </a:r>
            <a:r>
              <a:rPr lang="ru-RU" dirty="0"/>
              <a:t> — это хладнокровие под огнем, твердость характера, умение быстро принимать решения и глубокое чувство долга.</a:t>
            </a:r>
          </a:p>
          <a:p>
            <a:r>
              <a:rPr lang="ru-RU" b="1" dirty="0"/>
              <a:t>Василий Степаненко научил меня</a:t>
            </a:r>
            <a:r>
              <a:rPr lang="ru-RU" dirty="0"/>
              <a:t> тому, что в любом деле нужно сохранять спокойствие и не терять голову. Он показал, что профессионализм и преданность своей задаче помогают преодолеть любые препятствия.</a:t>
            </a:r>
          </a:p>
          <a:p>
            <a:endParaRPr lang="ru-RU" dirty="0"/>
          </a:p>
        </p:txBody>
      </p:sp>
      <p:sp>
        <p:nvSpPr>
          <p:cNvPr id="3" name="TextBox 2">
            <a:extLst>
              <a:ext uri="{FF2B5EF4-FFF2-40B4-BE49-F238E27FC236}">
                <a16:creationId xmlns:a16="http://schemas.microsoft.com/office/drawing/2014/main" id="{DFA85B7E-CB27-B04F-B1DC-43DBB6B47182}"/>
              </a:ext>
            </a:extLst>
          </p:cNvPr>
          <p:cNvSpPr txBox="1"/>
          <p:nvPr/>
        </p:nvSpPr>
        <p:spPr>
          <a:xfrm>
            <a:off x="10016565" y="6305780"/>
            <a:ext cx="16193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Абасов Адилет</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171277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774A57-521F-1F23-E5CB-3B85EA53D77C}"/>
              </a:ext>
            </a:extLst>
          </p:cNvPr>
          <p:cNvSpPr>
            <a:spLocks noGrp="1"/>
          </p:cNvSpPr>
          <p:nvPr>
            <p:ph type="title"/>
          </p:nvPr>
        </p:nvSpPr>
        <p:spPr>
          <a:xfrm>
            <a:off x="1295399" y="1410446"/>
            <a:ext cx="6241816" cy="649691"/>
          </a:xfrm>
        </p:spPr>
        <p:txBody>
          <a:bodyPr/>
          <a:lstStyle/>
          <a:p>
            <a:r>
              <a:rPr lang="ru-RU" b="1" dirty="0" err="1"/>
              <a:t>Ташмамат</a:t>
            </a:r>
            <a:r>
              <a:rPr lang="ru-RU" b="1" dirty="0"/>
              <a:t> </a:t>
            </a:r>
            <a:r>
              <a:rPr lang="ru-RU" b="1" dirty="0" err="1"/>
              <a:t>Джумабаевич</a:t>
            </a:r>
            <a:r>
              <a:rPr lang="ru-RU" b="1" dirty="0"/>
              <a:t> </a:t>
            </a:r>
            <a:r>
              <a:rPr lang="ru-RU" b="1" dirty="0" err="1"/>
              <a:t>Джумабаев</a:t>
            </a:r>
            <a:endParaRPr lang="ru-RU" dirty="0"/>
          </a:p>
        </p:txBody>
      </p:sp>
      <p:pic>
        <p:nvPicPr>
          <p:cNvPr id="6" name="Рисунок 5" descr="Изображение выглядит как одежда, Человеческое лицо, военная форма, человек&#10;&#10;Содержимое, созданное искусственным интеллектом, может быть неверным.">
            <a:extLst>
              <a:ext uri="{FF2B5EF4-FFF2-40B4-BE49-F238E27FC236}">
                <a16:creationId xmlns:a16="http://schemas.microsoft.com/office/drawing/2014/main" id="{D5D4074F-98F5-F975-EE88-E9C1256C539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086" r="5086"/>
          <a:stretch>
            <a:fillRect/>
          </a:stretch>
        </p:blipFill>
        <p:spPr/>
      </p:pic>
      <p:sp>
        <p:nvSpPr>
          <p:cNvPr id="4" name="Текст 3">
            <a:extLst>
              <a:ext uri="{FF2B5EF4-FFF2-40B4-BE49-F238E27FC236}">
                <a16:creationId xmlns:a16="http://schemas.microsoft.com/office/drawing/2014/main" id="{D9924D9F-DD18-8A2F-C10D-7AA358DF12F1}"/>
              </a:ext>
            </a:extLst>
          </p:cNvPr>
          <p:cNvSpPr>
            <a:spLocks noGrp="1"/>
          </p:cNvSpPr>
          <p:nvPr>
            <p:ph type="body" sz="half" idx="2"/>
          </p:nvPr>
        </p:nvSpPr>
        <p:spPr>
          <a:xfrm>
            <a:off x="1295399" y="2384612"/>
            <a:ext cx="6241816" cy="3431988"/>
          </a:xfrm>
        </p:spPr>
        <p:txBody>
          <a:bodyPr>
            <a:normAutofit fontScale="85000" lnSpcReduction="10000"/>
          </a:bodyPr>
          <a:lstStyle/>
          <a:p>
            <a:r>
              <a:rPr lang="ru-RU" b="1" dirty="0"/>
              <a:t>Мой герой — это </a:t>
            </a:r>
            <a:r>
              <a:rPr lang="ru-RU" b="1" dirty="0" err="1"/>
              <a:t>Ташмамат</a:t>
            </a:r>
            <a:r>
              <a:rPr lang="ru-RU" b="1" dirty="0"/>
              <a:t> </a:t>
            </a:r>
            <a:r>
              <a:rPr lang="ru-RU" b="1" dirty="0" err="1"/>
              <a:t>Джумабаев</a:t>
            </a:r>
            <a:r>
              <a:rPr lang="ru-RU" b="1" dirty="0"/>
              <a:t>.</a:t>
            </a:r>
            <a:r>
              <a:rPr lang="ru-RU" dirty="0"/>
              <a:t> Он был отважным офицером, чей подвиг при форсировании Днепра стал легендой.</a:t>
            </a:r>
          </a:p>
          <a:p>
            <a:r>
              <a:rPr lang="ru-RU" b="1" dirty="0"/>
              <a:t>Я выбрал именно его</a:t>
            </a:r>
            <a:r>
              <a:rPr lang="ru-RU" dirty="0"/>
              <a:t>, потому что он, будучи командиром отделения, умело руководил своими бойцами в сложнейших условиях. Он лично уничтожил несколько огневых точек противника, обеспечив успех всей операции. Его лидерские качества и личный пример вдохновляли солдат на подвиги в самые критические моменты боя.</a:t>
            </a:r>
          </a:p>
          <a:p>
            <a:r>
              <a:rPr lang="ru-RU" b="1" dirty="0"/>
              <a:t>Главные качества моего героя</a:t>
            </a:r>
            <a:r>
              <a:rPr lang="ru-RU" dirty="0"/>
              <a:t> — это командирский талант, решительность, бесстрашие и забота о своих подчиненных. Он понимал, что от его решений зависят жизни людей, и всегда действовал профессионально.</a:t>
            </a:r>
          </a:p>
          <a:p>
            <a:r>
              <a:rPr lang="ru-RU" b="1" dirty="0" err="1"/>
              <a:t>Ташмамат</a:t>
            </a:r>
            <a:r>
              <a:rPr lang="ru-RU" b="1" dirty="0"/>
              <a:t> </a:t>
            </a:r>
            <a:r>
              <a:rPr lang="ru-RU" b="1" dirty="0" err="1"/>
              <a:t>Джумабаев</a:t>
            </a:r>
            <a:r>
              <a:rPr lang="ru-RU" b="1" dirty="0"/>
              <a:t> научил меня</a:t>
            </a:r>
            <a:r>
              <a:rPr lang="ru-RU" dirty="0"/>
              <a:t> быть ответственным лидером и всегда брать на себя инициативу. Он показал, что настоящий авторитет завоевывается не званием, а личной смелостью и честными поступками.</a:t>
            </a:r>
          </a:p>
          <a:p>
            <a:endParaRPr lang="ru-RU" dirty="0"/>
          </a:p>
        </p:txBody>
      </p:sp>
      <p:sp>
        <p:nvSpPr>
          <p:cNvPr id="3" name="TextBox 2">
            <a:extLst>
              <a:ext uri="{FF2B5EF4-FFF2-40B4-BE49-F238E27FC236}">
                <a16:creationId xmlns:a16="http://schemas.microsoft.com/office/drawing/2014/main" id="{4A878D49-E7EE-E263-E1EB-14FBBE53332D}"/>
              </a:ext>
            </a:extLst>
          </p:cNvPr>
          <p:cNvSpPr txBox="1"/>
          <p:nvPr/>
        </p:nvSpPr>
        <p:spPr>
          <a:xfrm>
            <a:off x="9926918" y="6389451"/>
            <a:ext cx="13580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rPr>
              <a:t>Азат Дарика</a:t>
            </a:r>
          </a:p>
        </p:txBody>
      </p:sp>
    </p:spTree>
    <p:extLst>
      <p:ext uri="{BB962C8B-B14F-4D97-AF65-F5344CB8AC3E}">
        <p14:creationId xmlns:p14="http://schemas.microsoft.com/office/powerpoint/2010/main" val="3690325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FD3C4D-ED51-A43F-F196-FA8133D9AE39}"/>
              </a:ext>
            </a:extLst>
          </p:cNvPr>
          <p:cNvSpPr>
            <a:spLocks noGrp="1"/>
          </p:cNvSpPr>
          <p:nvPr>
            <p:ph type="title"/>
          </p:nvPr>
        </p:nvSpPr>
        <p:spPr>
          <a:xfrm>
            <a:off x="1446319" y="959367"/>
            <a:ext cx="6241816" cy="828985"/>
          </a:xfrm>
        </p:spPr>
        <p:txBody>
          <a:bodyPr/>
          <a:lstStyle/>
          <a:p>
            <a:r>
              <a:rPr lang="ru-RU" b="1" dirty="0"/>
              <a:t>Евдоким Константинович Мазков</a:t>
            </a:r>
            <a:endParaRPr lang="ru-RU" dirty="0"/>
          </a:p>
        </p:txBody>
      </p:sp>
      <p:pic>
        <p:nvPicPr>
          <p:cNvPr id="6" name="Рисунок 5" descr="Изображение выглядит как Человеческое лицо, портрет, человек, одежда&#10;&#10;Содержимое, созданное искусственным интеллектом, может быть неверным.">
            <a:extLst>
              <a:ext uri="{FF2B5EF4-FFF2-40B4-BE49-F238E27FC236}">
                <a16:creationId xmlns:a16="http://schemas.microsoft.com/office/drawing/2014/main" id="{A1341133-99CD-99B1-309C-9613FCE9B57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44" r="644"/>
          <a:stretch>
            <a:fillRect/>
          </a:stretch>
        </p:blipFill>
        <p:spPr/>
      </p:pic>
      <p:sp>
        <p:nvSpPr>
          <p:cNvPr id="4" name="Текст 3">
            <a:extLst>
              <a:ext uri="{FF2B5EF4-FFF2-40B4-BE49-F238E27FC236}">
                <a16:creationId xmlns:a16="http://schemas.microsoft.com/office/drawing/2014/main" id="{4CF6C9AA-FCA1-2A31-CDD4-4524B3963042}"/>
              </a:ext>
            </a:extLst>
          </p:cNvPr>
          <p:cNvSpPr>
            <a:spLocks noGrp="1"/>
          </p:cNvSpPr>
          <p:nvPr>
            <p:ph type="body" sz="half" idx="2"/>
          </p:nvPr>
        </p:nvSpPr>
        <p:spPr>
          <a:xfrm>
            <a:off x="1446319" y="2146479"/>
            <a:ext cx="6241816" cy="3437575"/>
          </a:xfrm>
        </p:spPr>
        <p:txBody>
          <a:bodyPr>
            <a:normAutofit fontScale="85000" lnSpcReduction="20000"/>
          </a:bodyPr>
          <a:lstStyle/>
          <a:p>
            <a:r>
              <a:rPr lang="ru-RU" b="1" dirty="0"/>
              <a:t>Мой герой — это Евдоким Константинович Мазков.</a:t>
            </a:r>
            <a:r>
              <a:rPr lang="ru-RU" dirty="0"/>
              <a:t> Он был героическим летчиком, совершившим множество успешных боевых вылетов.</a:t>
            </a:r>
          </a:p>
          <a:p>
            <a:r>
              <a:rPr lang="ru-RU" b="1" dirty="0"/>
              <a:t>Я выбрал именно его</a:t>
            </a:r>
            <a:r>
              <a:rPr lang="ru-RU" dirty="0"/>
              <a:t>, потому что он проявил мастерство высшего класса в небе. Он неоднократно вступал в бой с превосходящими силами противника и выходил победителем. Его вклад в освобождение Родины огромен, а его отвага в небе вдохновляла наземные войска.</a:t>
            </a:r>
          </a:p>
          <a:p>
            <a:r>
              <a:rPr lang="ru-RU" b="1" dirty="0"/>
              <a:t>Главные качества моего героя</a:t>
            </a:r>
            <a:r>
              <a:rPr lang="ru-RU" dirty="0"/>
              <a:t> — это молниеносная реакция, профессионализм, отвага и железная выдержка. Быть летчиком в годы войны означало ежедневно смотреть смерти в глаза, и он делал это с достоинством.</a:t>
            </a:r>
          </a:p>
          <a:p>
            <a:r>
              <a:rPr lang="ru-RU" b="1" dirty="0"/>
              <a:t>Евдоким Мазков научил меня</a:t>
            </a:r>
            <a:r>
              <a:rPr lang="ru-RU" dirty="0"/>
              <a:t> быть мастером своего дела и никогда не пасовать перед трудностями. Он показал, что успех приходит к тем, кто постоянно совершенствует свои навыки и готов защищать свою землю на любом рубеже.</a:t>
            </a:r>
          </a:p>
          <a:p>
            <a:endParaRPr lang="ru-RU" dirty="0"/>
          </a:p>
        </p:txBody>
      </p:sp>
      <p:sp>
        <p:nvSpPr>
          <p:cNvPr id="3" name="TextBox 2">
            <a:extLst>
              <a:ext uri="{FF2B5EF4-FFF2-40B4-BE49-F238E27FC236}">
                <a16:creationId xmlns:a16="http://schemas.microsoft.com/office/drawing/2014/main" id="{CA60ABDF-1762-F7AF-2714-11FBDA828765}"/>
              </a:ext>
            </a:extLst>
          </p:cNvPr>
          <p:cNvSpPr txBox="1"/>
          <p:nvPr/>
        </p:nvSpPr>
        <p:spPr>
          <a:xfrm>
            <a:off x="9359153" y="6488668"/>
            <a:ext cx="2260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Абдыкаримов Даниэл</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86735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C3031C-DFB7-99F7-CA2F-6B4409CD67F7}"/>
              </a:ext>
            </a:extLst>
          </p:cNvPr>
          <p:cNvSpPr>
            <a:spLocks noGrp="1"/>
          </p:cNvSpPr>
          <p:nvPr>
            <p:ph type="title"/>
          </p:nvPr>
        </p:nvSpPr>
        <p:spPr>
          <a:xfrm>
            <a:off x="1295399" y="1368612"/>
            <a:ext cx="6241816" cy="619808"/>
          </a:xfrm>
        </p:spPr>
        <p:txBody>
          <a:bodyPr/>
          <a:lstStyle/>
          <a:p>
            <a:r>
              <a:rPr lang="ru-RU" b="1" dirty="0" err="1"/>
              <a:t>Ива́н</a:t>
            </a:r>
            <a:r>
              <a:rPr lang="ru-RU" b="1" dirty="0"/>
              <a:t> </a:t>
            </a:r>
            <a:r>
              <a:rPr lang="ru-RU" b="1" dirty="0" err="1"/>
              <a:t>Васи́льевич</a:t>
            </a:r>
            <a:r>
              <a:rPr lang="ru-RU" b="1" dirty="0"/>
              <a:t> </a:t>
            </a:r>
            <a:r>
              <a:rPr lang="ru-RU" b="1" dirty="0" err="1"/>
              <a:t>Москале́нко</a:t>
            </a:r>
            <a:endParaRPr lang="ru-RU" dirty="0"/>
          </a:p>
        </p:txBody>
      </p:sp>
      <p:pic>
        <p:nvPicPr>
          <p:cNvPr id="6" name="Рисунок 5" descr="Изображение выглядит как Человеческое лицо, зарисовка, человек, портрет&#10;&#10;Содержимое, созданное искусственным интеллектом, может быть неверным.">
            <a:extLst>
              <a:ext uri="{FF2B5EF4-FFF2-40B4-BE49-F238E27FC236}">
                <a16:creationId xmlns:a16="http://schemas.microsoft.com/office/drawing/2014/main" id="{64A6A367-22E8-4BA9-FD21-F9304033194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011" r="7011"/>
          <a:stretch>
            <a:fillRect/>
          </a:stretch>
        </p:blipFill>
        <p:spPr/>
      </p:pic>
      <p:sp>
        <p:nvSpPr>
          <p:cNvPr id="4" name="Текст 3">
            <a:extLst>
              <a:ext uri="{FF2B5EF4-FFF2-40B4-BE49-F238E27FC236}">
                <a16:creationId xmlns:a16="http://schemas.microsoft.com/office/drawing/2014/main" id="{F2035AAE-0949-26E5-9488-B1F01F7B8660}"/>
              </a:ext>
            </a:extLst>
          </p:cNvPr>
          <p:cNvSpPr>
            <a:spLocks noGrp="1"/>
          </p:cNvSpPr>
          <p:nvPr>
            <p:ph type="body" sz="half" idx="2"/>
          </p:nvPr>
        </p:nvSpPr>
        <p:spPr>
          <a:xfrm>
            <a:off x="1295399" y="2312893"/>
            <a:ext cx="6241816" cy="3388659"/>
          </a:xfrm>
        </p:spPr>
        <p:txBody>
          <a:bodyPr>
            <a:normAutofit fontScale="92500" lnSpcReduction="20000"/>
          </a:bodyPr>
          <a:lstStyle/>
          <a:p>
            <a:r>
              <a:rPr lang="ru-RU" b="1" dirty="0"/>
              <a:t>Мой герой — это Иван Васильевич Москаленко.</a:t>
            </a:r>
            <a:r>
              <a:rPr lang="ru-RU" dirty="0"/>
              <a:t> Он был одним из легендарных панфиловцев, защищавших Москву.</a:t>
            </a:r>
          </a:p>
          <a:p>
            <a:r>
              <a:rPr lang="ru-RU" b="1" dirty="0"/>
              <a:t>Я выбрал именно его</a:t>
            </a:r>
            <a:r>
              <a:rPr lang="ru-RU" dirty="0"/>
              <a:t>, потому что он вместе со своими товарищами из 316-й стрелковой дивизии, сформированной во Фрунзе (ныне Бишкек), стоял насмерть против танковых колонн врага. Его подвиг у разъезда Дубосеково навсегда вошел в историю как символ высшего мужества кыргызстанцев.</a:t>
            </a:r>
          </a:p>
          <a:p>
            <a:r>
              <a:rPr lang="ru-RU" b="1" dirty="0"/>
              <a:t>Главные качества моего героя</a:t>
            </a:r>
            <a:r>
              <a:rPr lang="ru-RU" dirty="0"/>
              <a:t> — это несгибаемая стойкость, верность боевому братству, патриотизм и мужество. Он понимал, что отступать некуда, и выполнил свой долг до самого конца.</a:t>
            </a:r>
          </a:p>
          <a:p>
            <a:r>
              <a:rPr lang="ru-RU" b="1" dirty="0"/>
              <a:t>Иван Москаленко научил меня</a:t>
            </a:r>
            <a:r>
              <a:rPr lang="ru-RU" dirty="0"/>
              <a:t> тому, что сила духа сильнее танков. Он показал, как важно быть частью единого целого и стоять горой за своих друзей и свою страну.</a:t>
            </a:r>
          </a:p>
          <a:p>
            <a:endParaRPr lang="ru-RU" dirty="0"/>
          </a:p>
        </p:txBody>
      </p:sp>
      <p:sp>
        <p:nvSpPr>
          <p:cNvPr id="3" name="TextBox 2">
            <a:extLst>
              <a:ext uri="{FF2B5EF4-FFF2-40B4-BE49-F238E27FC236}">
                <a16:creationId xmlns:a16="http://schemas.microsoft.com/office/drawing/2014/main" id="{C2F1A4DA-88FE-D35D-38EA-B01A06C934E4}"/>
              </a:ext>
            </a:extLst>
          </p:cNvPr>
          <p:cNvSpPr txBox="1"/>
          <p:nvPr/>
        </p:nvSpPr>
        <p:spPr>
          <a:xfrm>
            <a:off x="9430871" y="6389451"/>
            <a:ext cx="22445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uLnTx/>
                <a:uFillTx/>
                <a:latin typeface="Garamond" panose="02020404030301010803"/>
                <a:ea typeface="+mn-ea"/>
                <a:cs typeface="+mn-cs"/>
              </a:rPr>
              <a:t>Абдижалилова Сезим</a:t>
            </a:r>
            <a:endParaRPr kumimoji="0" lang="ru-RU"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963902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D5A9C214-9760-40CB-88EE-8790EBD16DDA}"/>
              </a:ext>
            </a:extLst>
          </p:cNvPr>
          <p:cNvSpPr>
            <a:spLocks noGrp="1"/>
          </p:cNvSpPr>
          <p:nvPr>
            <p:ph type="title" idx="4294967295"/>
          </p:nvPr>
        </p:nvSpPr>
        <p:spPr>
          <a:xfrm>
            <a:off x="1482571" y="190130"/>
            <a:ext cx="8159750" cy="1822450"/>
          </a:xfrm>
        </p:spPr>
        <p:txBody>
          <a:bodyPr>
            <a:normAutofit/>
          </a:bodyPr>
          <a:lstStyle/>
          <a:p>
            <a:r>
              <a:rPr lang="ru-RU" dirty="0"/>
              <a:t>Кодекс добрых дел</a:t>
            </a:r>
          </a:p>
        </p:txBody>
      </p:sp>
      <p:sp>
        <p:nvSpPr>
          <p:cNvPr id="6" name="Объект 5">
            <a:extLst>
              <a:ext uri="{FF2B5EF4-FFF2-40B4-BE49-F238E27FC236}">
                <a16:creationId xmlns:a16="http://schemas.microsoft.com/office/drawing/2014/main" id="{3200F472-7B93-4D25-B831-6BEAA372CC2B}"/>
              </a:ext>
            </a:extLst>
          </p:cNvPr>
          <p:cNvSpPr>
            <a:spLocks noGrp="1"/>
          </p:cNvSpPr>
          <p:nvPr>
            <p:ph type="body" idx="4294967295"/>
          </p:nvPr>
        </p:nvSpPr>
        <p:spPr>
          <a:xfrm>
            <a:off x="1811045" y="1635973"/>
            <a:ext cx="8159750" cy="4134512"/>
          </a:xfrm>
        </p:spPr>
        <p:txBody>
          <a:bodyPr>
            <a:normAutofit fontScale="32500" lnSpcReduction="20000"/>
          </a:bodyPr>
          <a:lstStyle/>
          <a:p>
            <a:pPr>
              <a:buFont typeface="+mj-lt"/>
              <a:buAutoNum type="arabicPeriod"/>
            </a:pPr>
            <a:r>
              <a:rPr lang="ru-RU" sz="4300" b="1" dirty="0"/>
              <a:t>Помнить и уважать</a:t>
            </a:r>
            <a:br>
              <a:rPr lang="ru-RU" sz="4300" dirty="0"/>
            </a:br>
            <a:r>
              <a:rPr lang="ru-RU" sz="4300" dirty="0"/>
              <a:t>Чтить подвиги прошлых поколений, сохранять память о героизме и передавать её другим. </a:t>
            </a:r>
          </a:p>
          <a:p>
            <a:pPr>
              <a:buFont typeface="+mj-lt"/>
              <a:buAutoNum type="arabicPeriod"/>
            </a:pPr>
            <a:r>
              <a:rPr lang="ru-RU" sz="4300" b="1" dirty="0"/>
              <a:t>Помогать тем, кто рядом</a:t>
            </a:r>
            <a:br>
              <a:rPr lang="ru-RU" sz="4300" dirty="0"/>
            </a:br>
            <a:r>
              <a:rPr lang="ru-RU" sz="4300" dirty="0"/>
              <a:t>Оказывать поддержку пожилым людям, детям, нуждающимся и всем, кто оказался в трудной ситуации. </a:t>
            </a:r>
          </a:p>
          <a:p>
            <a:pPr>
              <a:buFont typeface="+mj-lt"/>
              <a:buAutoNum type="arabicPeriod"/>
            </a:pPr>
            <a:r>
              <a:rPr lang="ru-RU" sz="4300" b="1" dirty="0"/>
              <a:t>Быть ответственными гражданами</a:t>
            </a:r>
            <a:br>
              <a:rPr lang="ru-RU" sz="4300" dirty="0"/>
            </a:br>
            <a:r>
              <a:rPr lang="ru-RU" sz="4300" dirty="0"/>
              <a:t>Заботиться о своем городе, природе и общественном пространстве. </a:t>
            </a:r>
          </a:p>
          <a:p>
            <a:pPr>
              <a:buFont typeface="+mj-lt"/>
              <a:buAutoNum type="arabicPeriod"/>
            </a:pPr>
            <a:r>
              <a:rPr lang="ru-RU" sz="4300" b="1" dirty="0"/>
              <a:t>Проявлять человечность</a:t>
            </a:r>
            <a:br>
              <a:rPr lang="ru-RU" sz="4300" dirty="0"/>
            </a:br>
            <a:r>
              <a:rPr lang="ru-RU" sz="4300" dirty="0"/>
              <a:t>Быть добрыми, отзывчивыми и внимательными к окружающим. </a:t>
            </a:r>
          </a:p>
          <a:p>
            <a:pPr>
              <a:buFont typeface="+mj-lt"/>
              <a:buAutoNum type="arabicPeriod"/>
            </a:pPr>
            <a:r>
              <a:rPr lang="ru-RU" sz="4300" b="1" dirty="0"/>
              <a:t>Действовать, а не только говорить</a:t>
            </a:r>
            <a:br>
              <a:rPr lang="ru-RU" sz="4300" dirty="0"/>
            </a:br>
            <a:r>
              <a:rPr lang="ru-RU" sz="4300" dirty="0"/>
              <a:t>Подкреплять слова конкретными поступками и добрыми делами. </a:t>
            </a:r>
          </a:p>
          <a:p>
            <a:pPr>
              <a:buFont typeface="+mj-lt"/>
              <a:buAutoNum type="arabicPeriod"/>
            </a:pPr>
            <a:r>
              <a:rPr lang="ru-RU" sz="4300" b="1" dirty="0"/>
              <a:t>Сохранять мир и уважение</a:t>
            </a:r>
            <a:br>
              <a:rPr lang="ru-RU" sz="4300" dirty="0"/>
            </a:br>
            <a:r>
              <a:rPr lang="ru-RU" sz="4300" dirty="0"/>
              <a:t>Стремиться к взаимопониманию, избегать конфликтов, уважать мнение других. </a:t>
            </a:r>
          </a:p>
          <a:p>
            <a:pPr>
              <a:buFont typeface="+mj-lt"/>
              <a:buAutoNum type="arabicPeriod"/>
            </a:pPr>
            <a:r>
              <a:rPr lang="ru-RU" sz="4300" b="1" dirty="0"/>
              <a:t>Развиваться и вдохновлять</a:t>
            </a:r>
            <a:br>
              <a:rPr lang="ru-RU" sz="4300" dirty="0"/>
            </a:br>
            <a:r>
              <a:rPr lang="ru-RU" sz="4300" dirty="0"/>
              <a:t>Работать над собой и мотивировать других на добрые поступки. </a:t>
            </a:r>
          </a:p>
          <a:p>
            <a:pPr>
              <a:buFont typeface="+mj-lt"/>
              <a:buAutoNum type="arabicPeriod"/>
            </a:pPr>
            <a:r>
              <a:rPr lang="ru-RU" sz="4300" b="1" dirty="0"/>
              <a:t>Не оставаться равнодушными</a:t>
            </a:r>
            <a:br>
              <a:rPr lang="ru-RU" sz="4300" dirty="0"/>
            </a:br>
            <a:r>
              <a:rPr lang="ru-RU" sz="4300" dirty="0"/>
              <a:t>Замечать проблемы вокруг и стараться внести посильный вклад в их решение.</a:t>
            </a:r>
          </a:p>
          <a:p>
            <a:endParaRPr lang="ru-RU" dirty="0"/>
          </a:p>
        </p:txBody>
      </p:sp>
    </p:spTree>
    <p:extLst>
      <p:ext uri="{BB962C8B-B14F-4D97-AF65-F5344CB8AC3E}">
        <p14:creationId xmlns:p14="http://schemas.microsoft.com/office/powerpoint/2010/main" val="2305867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7B8660-76AB-4E12-9EEA-0D145498C386}"/>
              </a:ext>
            </a:extLst>
          </p:cNvPr>
          <p:cNvSpPr>
            <a:spLocks noGrp="1"/>
          </p:cNvSpPr>
          <p:nvPr>
            <p:ph type="ctrTitle"/>
          </p:nvPr>
        </p:nvSpPr>
        <p:spPr>
          <a:xfrm>
            <a:off x="2692398" y="1871131"/>
            <a:ext cx="6815669" cy="2283619"/>
          </a:xfrm>
        </p:spPr>
        <p:txBody>
          <a:bodyPr>
            <a:normAutofit/>
          </a:bodyPr>
          <a:lstStyle/>
          <a:p>
            <a:pPr>
              <a:lnSpc>
                <a:spcPct val="107000"/>
              </a:lnSpc>
              <a:spcAft>
                <a:spcPts val="800"/>
              </a:spcAft>
            </a:pPr>
            <a:r>
              <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rPr>
              <a:t>КАРТА ЦЕННОСТЕЙ</a:t>
            </a:r>
            <a:br>
              <a:rPr lang="ru-RU" sz="16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5" name="Подзаголовок 4">
            <a:extLst>
              <a:ext uri="{FF2B5EF4-FFF2-40B4-BE49-F238E27FC236}">
                <a16:creationId xmlns:a16="http://schemas.microsoft.com/office/drawing/2014/main" id="{65D76C2F-28C8-4545-A151-F74F2B678C19}"/>
              </a:ext>
            </a:extLst>
          </p:cNvPr>
          <p:cNvSpPr>
            <a:spLocks noGrp="1"/>
          </p:cNvSpPr>
          <p:nvPr>
            <p:ph type="subTitle" idx="1"/>
          </p:nvPr>
        </p:nvSpPr>
        <p:spPr/>
        <p:txBody>
          <a:bodyPr>
            <a:normAutofit/>
          </a:bodyPr>
          <a:lstStyle/>
          <a:p>
            <a:endParaRPr lang="ru-RU" dirty="0"/>
          </a:p>
        </p:txBody>
      </p:sp>
    </p:spTree>
    <p:extLst>
      <p:ext uri="{BB962C8B-B14F-4D97-AF65-F5344CB8AC3E}">
        <p14:creationId xmlns:p14="http://schemas.microsoft.com/office/powerpoint/2010/main" val="4245340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8E00554E-903F-42BC-B679-ED02C60BC863}"/>
              </a:ext>
            </a:extLst>
          </p:cNvPr>
          <p:cNvSpPr>
            <a:spLocks noGrp="1"/>
          </p:cNvSpPr>
          <p:nvPr>
            <p:ph type="title"/>
          </p:nvPr>
        </p:nvSpPr>
        <p:spPr/>
        <p:txBody>
          <a:bodyPr>
            <a:normAutofit fontScale="90000"/>
          </a:bodyPr>
          <a:lstStyle/>
          <a:p>
            <a:r>
              <a:rPr lang="ru-RU" b="1" dirty="0">
                <a:latin typeface="Times New Roman" panose="02020603050405020304" pitchFamily="18" charset="0"/>
                <a:ea typeface="Times New Roman" panose="02020603050405020304" pitchFamily="18" charset="0"/>
                <a:cs typeface="Times New Roman" panose="02020603050405020304" pitchFamily="18" charset="0"/>
              </a:rPr>
              <a:t>Что нас вдохновляет</a:t>
            </a:r>
            <a:br>
              <a:rPr lang="ru-RU" sz="5400" dirty="0">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9" name="Объект 8">
            <a:extLst>
              <a:ext uri="{FF2B5EF4-FFF2-40B4-BE49-F238E27FC236}">
                <a16:creationId xmlns:a16="http://schemas.microsoft.com/office/drawing/2014/main" id="{8E09923F-50CC-4188-A9A4-3E7C3D82CC27}"/>
              </a:ext>
            </a:extLst>
          </p:cNvPr>
          <p:cNvSpPr>
            <a:spLocks noGrp="1"/>
          </p:cNvSpPr>
          <p:nvPr>
            <p:ph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sz="3200" dirty="0">
                <a:effectLst/>
                <a:latin typeface="Times New Roman" panose="02020603050405020304" pitchFamily="18" charset="0"/>
                <a:ea typeface="Times New Roman" panose="02020603050405020304" pitchFamily="18" charset="0"/>
                <a:cs typeface="Times New Roman" panose="02020603050405020304" pitchFamily="18" charset="0"/>
              </a:rPr>
              <a:t>Память о подвигах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3200" dirty="0">
                <a:effectLst/>
                <a:latin typeface="Times New Roman" panose="02020603050405020304" pitchFamily="18" charset="0"/>
                <a:ea typeface="Times New Roman" panose="02020603050405020304" pitchFamily="18" charset="0"/>
                <a:cs typeface="Times New Roman" panose="02020603050405020304" pitchFamily="18" charset="0"/>
              </a:rPr>
              <a:t>Историческое наследие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3200" dirty="0">
                <a:effectLst/>
                <a:latin typeface="Times New Roman" panose="02020603050405020304" pitchFamily="18" charset="0"/>
                <a:ea typeface="Times New Roman" panose="02020603050405020304" pitchFamily="18" charset="0"/>
                <a:cs typeface="Times New Roman" panose="02020603050405020304" pitchFamily="18" charset="0"/>
              </a:rPr>
              <a:t>Примеры героизма и самоотверженности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298303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10AF9B-5A74-4363-891C-B0943552E81A}"/>
              </a:ext>
            </a:extLst>
          </p:cNvPr>
          <p:cNvSpPr>
            <a:spLocks noGrp="1"/>
          </p:cNvSpPr>
          <p:nvPr>
            <p:ph type="title" idx="4294967295"/>
          </p:nvPr>
        </p:nvSpPr>
        <p:spPr>
          <a:xfrm>
            <a:off x="0" y="982663"/>
            <a:ext cx="9601200" cy="527050"/>
          </a:xfrm>
        </p:spPr>
        <p:txBody>
          <a:bodyPr>
            <a:normAutofit fontScale="90000"/>
          </a:bodyPr>
          <a:lstStyle/>
          <a:p>
            <a:br>
              <a:rPr lang="ru-RU" sz="4000" dirty="0">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5" name="TextBox 4">
            <a:extLst>
              <a:ext uri="{FF2B5EF4-FFF2-40B4-BE49-F238E27FC236}">
                <a16:creationId xmlns:a16="http://schemas.microsoft.com/office/drawing/2014/main" id="{F1E2A05F-F759-4C93-B445-34847455F4A2}"/>
              </a:ext>
            </a:extLst>
          </p:cNvPr>
          <p:cNvSpPr txBox="1"/>
          <p:nvPr/>
        </p:nvSpPr>
        <p:spPr>
          <a:xfrm>
            <a:off x="1518083" y="892063"/>
            <a:ext cx="8939812" cy="4801314"/>
          </a:xfrm>
          <a:prstGeom prst="rect">
            <a:avLst/>
          </a:prstGeom>
          <a:noFill/>
        </p:spPr>
        <p:txBody>
          <a:bodyPr wrap="square">
            <a:spAutoFit/>
          </a:bodyPr>
          <a:lstStyle/>
          <a:p>
            <a:r>
              <a:rPr lang="ru-RU" dirty="0"/>
              <a:t>              🌍 ЕДИНСТВО</a:t>
            </a:r>
          </a:p>
          <a:p>
            <a:r>
              <a:rPr lang="ru-RU" dirty="0"/>
              <a:t>              (команда, взаимопомощь)</a:t>
            </a:r>
          </a:p>
          <a:p>
            <a:r>
              <a:rPr lang="ru-RU" dirty="0"/>
              <a:t>                         ▲</a:t>
            </a:r>
          </a:p>
          <a:p>
            <a:r>
              <a:rPr lang="ru-RU" dirty="0"/>
              <a:t>                         │</a:t>
            </a:r>
          </a:p>
          <a:p>
            <a:r>
              <a:rPr lang="ru-RU" dirty="0"/>
              <a:t>                         │</a:t>
            </a:r>
          </a:p>
          <a:p>
            <a:r>
              <a:rPr lang="ru-RU" dirty="0"/>
              <a:t>🤝 ДОБРОТА ◄────────── ⭐ ──────────► ⚡ АКТИВНОСТЬ</a:t>
            </a:r>
          </a:p>
          <a:p>
            <a:r>
              <a:rPr lang="ru-RU" dirty="0"/>
              <a:t>(помощь, поддержка)                                                            (инициатива, </a:t>
            </a:r>
            <a:r>
              <a:rPr lang="ru-RU" dirty="0" err="1"/>
              <a:t>волонтёрство</a:t>
            </a:r>
            <a:r>
              <a:rPr lang="ru-RU" dirty="0"/>
              <a:t>)</a:t>
            </a:r>
          </a:p>
          <a:p>
            <a:r>
              <a:rPr lang="ru-RU" dirty="0"/>
              <a:t>                         │</a:t>
            </a:r>
          </a:p>
          <a:p>
            <a:r>
              <a:rPr lang="ru-RU" dirty="0"/>
              <a:t>                         │</a:t>
            </a:r>
          </a:p>
          <a:p>
            <a:r>
              <a:rPr lang="ru-RU" dirty="0"/>
              <a:t>                         ▼</a:t>
            </a:r>
          </a:p>
          <a:p>
            <a:r>
              <a:rPr lang="ru-RU" dirty="0"/>
              <a:t>                 ❤️ СОСТРАДАНИЕ</a:t>
            </a:r>
          </a:p>
          <a:p>
            <a:r>
              <a:rPr lang="ru-RU" dirty="0"/>
              <a:t>           (внимание, помощь другим)</a:t>
            </a:r>
          </a:p>
          <a:p>
            <a:endParaRPr lang="ru-RU" dirty="0"/>
          </a:p>
          <a:p>
            <a:r>
              <a:rPr lang="ru-RU" dirty="0"/>
              <a:t>        ◄────────── ОСНОВА ──────────►</a:t>
            </a:r>
          </a:p>
          <a:p>
            <a:endParaRPr lang="ru-RU" dirty="0"/>
          </a:p>
          <a:p>
            <a:r>
              <a:rPr lang="ru-RU" dirty="0"/>
              <a:t>     🛡 ОТВЕТСТВЕННОСТЬ         🙏 УВАЖЕНИЕ</a:t>
            </a:r>
          </a:p>
          <a:p>
            <a:r>
              <a:rPr lang="ru-RU" dirty="0"/>
              <a:t> (природа, обещания)                             (люди, история)</a:t>
            </a:r>
          </a:p>
        </p:txBody>
      </p:sp>
    </p:spTree>
    <p:extLst>
      <p:ext uri="{BB962C8B-B14F-4D97-AF65-F5344CB8AC3E}">
        <p14:creationId xmlns:p14="http://schemas.microsoft.com/office/powerpoint/2010/main" val="1347578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F27BC02-94C5-42CB-840F-DFF44FB22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573" y="532660"/>
            <a:ext cx="5663953" cy="5734975"/>
          </a:xfrm>
          <a:prstGeom prst="rect">
            <a:avLst/>
          </a:prstGeom>
        </p:spPr>
      </p:pic>
    </p:spTree>
    <p:extLst>
      <p:ext uri="{BB962C8B-B14F-4D97-AF65-F5344CB8AC3E}">
        <p14:creationId xmlns:p14="http://schemas.microsoft.com/office/powerpoint/2010/main" val="2767929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618747-CA43-471D-128B-DDD938C5AD9C}"/>
              </a:ext>
            </a:extLst>
          </p:cNvPr>
          <p:cNvSpPr>
            <a:spLocks noGrp="1"/>
          </p:cNvSpPr>
          <p:nvPr>
            <p:ph type="title"/>
          </p:nvPr>
        </p:nvSpPr>
        <p:spPr>
          <a:xfrm>
            <a:off x="1295399" y="1391920"/>
            <a:ext cx="6241816" cy="802640"/>
          </a:xfrm>
        </p:spPr>
        <p:txBody>
          <a:bodyPr>
            <a:normAutofit/>
          </a:bodyPr>
          <a:lstStyle/>
          <a:p>
            <a:r>
              <a:rPr lang="ky-KG" dirty="0"/>
              <a:t>Акматжанов Куткелди Сагынбекович.</a:t>
            </a:r>
          </a:p>
        </p:txBody>
      </p:sp>
      <p:pic>
        <p:nvPicPr>
          <p:cNvPr id="6" name="Рисунок 5">
            <a:extLst>
              <a:ext uri="{FF2B5EF4-FFF2-40B4-BE49-F238E27FC236}">
                <a16:creationId xmlns:a16="http://schemas.microsoft.com/office/drawing/2014/main" id="{B4C6563A-3C1B-E03A-C4D6-C7F14D240AB6}"/>
              </a:ext>
            </a:extLst>
          </p:cNvPr>
          <p:cNvPicPr>
            <a:picLocks noGrp="1" noChangeAspect="1"/>
          </p:cNvPicPr>
          <p:nvPr>
            <p:ph type="pic" idx="1"/>
          </p:nvPr>
        </p:nvPicPr>
        <p:blipFill>
          <a:blip r:embed="rId2"/>
          <a:srcRect l="13684" r="13684"/>
          <a:stretch/>
        </p:blipFill>
        <p:spPr>
          <a:prstGeom prst="roundRect">
            <a:avLst>
              <a:gd name="adj" fmla="val 0"/>
            </a:avLst>
          </a:prstGeom>
          <a:ln w="57150" cmpd="thickThin">
            <a:solidFill>
              <a:prstClr val="black">
                <a:lumMod val="50000"/>
                <a:lumOff val="50000"/>
              </a:prstClr>
            </a:solidFill>
            <a:miter lim="800000"/>
          </a:ln>
          <a:effectLst>
            <a:innerShdw blurRad="57150" dist="38100" dir="14460000">
              <a:srgbClr val="000000">
                <a:alpha val="70000"/>
              </a:srgbClr>
            </a:innerShdw>
          </a:effectLst>
        </p:spPr>
      </p:pic>
      <p:sp>
        <p:nvSpPr>
          <p:cNvPr id="4" name="Текст 3">
            <a:extLst>
              <a:ext uri="{FF2B5EF4-FFF2-40B4-BE49-F238E27FC236}">
                <a16:creationId xmlns:a16="http://schemas.microsoft.com/office/drawing/2014/main" id="{CFE14C41-751A-BD01-AD2D-F7AD80398C29}"/>
              </a:ext>
            </a:extLst>
          </p:cNvPr>
          <p:cNvSpPr>
            <a:spLocks noGrp="1"/>
          </p:cNvSpPr>
          <p:nvPr>
            <p:ph type="body" sz="half" idx="2"/>
          </p:nvPr>
        </p:nvSpPr>
        <p:spPr>
          <a:xfrm>
            <a:off x="1295399" y="2519680"/>
            <a:ext cx="6241816" cy="2564552"/>
          </a:xfrm>
        </p:spPr>
        <p:txBody>
          <a:bodyPr>
            <a:normAutofit fontScale="92500" lnSpcReduction="20000"/>
          </a:bodyPr>
          <a:lstStyle/>
          <a:p>
            <a:r>
              <a:rPr lang="ru-RU" dirty="0"/>
              <a:t>Мой брат работает в милиции. Он мой герой, потому что его работа очень ответственная и опасная. Я горжусь им, ведь он защищает людей и нашу страну. Для меня он как крепкая стена, которая всегда сможет защитить и поддержать. Мой брат смелый, решительный и справедливый человек. Он борется с преступниками, ловит воров и мошенников, защищает порядок и безопасность. Его цель — идти вперёд, не бояться трудностей, стоять на страже закона и помогать людям. Он научил меня быть смелой, честной и справедливой, не бояться трудностей и всегда защищать тех, кто нуждается в помощи. Я горжусь своим братом и считаю его настоящим героем.</a:t>
            </a:r>
            <a:endParaRPr lang="ky-KG" dirty="0"/>
          </a:p>
        </p:txBody>
      </p:sp>
    </p:spTree>
    <p:extLst>
      <p:ext uri="{BB962C8B-B14F-4D97-AF65-F5344CB8AC3E}">
        <p14:creationId xmlns:p14="http://schemas.microsoft.com/office/powerpoint/2010/main" val="1012145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B7021F2-EE47-40BD-853A-980284E57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776" y="452761"/>
            <a:ext cx="5708342" cy="6010184"/>
          </a:xfrm>
          <a:prstGeom prst="rect">
            <a:avLst/>
          </a:prstGeom>
        </p:spPr>
      </p:pic>
    </p:spTree>
    <p:extLst>
      <p:ext uri="{BB962C8B-B14F-4D97-AF65-F5344CB8AC3E}">
        <p14:creationId xmlns:p14="http://schemas.microsoft.com/office/powerpoint/2010/main" val="3767705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580AA93-9068-43CA-8828-21CC763AE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775" y="390616"/>
            <a:ext cx="5948039" cy="6027939"/>
          </a:xfrm>
          <a:prstGeom prst="rect">
            <a:avLst/>
          </a:prstGeom>
        </p:spPr>
      </p:pic>
    </p:spTree>
    <p:extLst>
      <p:ext uri="{BB962C8B-B14F-4D97-AF65-F5344CB8AC3E}">
        <p14:creationId xmlns:p14="http://schemas.microsoft.com/office/powerpoint/2010/main" val="12415521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A9B148-9D37-4157-9A67-7D11F36655DF}"/>
              </a:ext>
            </a:extLst>
          </p:cNvPr>
          <p:cNvSpPr>
            <a:spLocks noGrp="1"/>
          </p:cNvSpPr>
          <p:nvPr>
            <p:ph type="title"/>
          </p:nvPr>
        </p:nvSpPr>
        <p:spPr/>
        <p:txBody>
          <a:bodyPr/>
          <a:lstStyle/>
          <a:p>
            <a:r>
              <a:rPr lang="ru-RU" dirty="0"/>
              <a:t>Как проявляются</a:t>
            </a:r>
          </a:p>
        </p:txBody>
      </p:sp>
      <p:sp>
        <p:nvSpPr>
          <p:cNvPr id="3" name="Объект 2">
            <a:extLst>
              <a:ext uri="{FF2B5EF4-FFF2-40B4-BE49-F238E27FC236}">
                <a16:creationId xmlns:a16="http://schemas.microsoft.com/office/drawing/2014/main" id="{B7E3F337-70FA-49BD-8422-54EF91F80D85}"/>
              </a:ext>
            </a:extLst>
          </p:cNvPr>
          <p:cNvSpPr>
            <a:spLocks noGrp="1"/>
          </p:cNvSpPr>
          <p:nvPr>
            <p:ph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Волонтёрские акции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Помощь пожилым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Экологические мероприятия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Благотворительность </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Социальные проекты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662167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39816B-68C0-4813-84CD-9E5C298243F1}"/>
              </a:ext>
            </a:extLst>
          </p:cNvPr>
          <p:cNvSpPr>
            <a:spLocks noGrp="1"/>
          </p:cNvSpPr>
          <p:nvPr>
            <p:ph type="title"/>
          </p:nvPr>
        </p:nvSpPr>
        <p:spPr/>
        <p:txBody>
          <a:bodyPr/>
          <a:lstStyle/>
          <a:p>
            <a:r>
              <a:rPr lang="ru-RU" dirty="0"/>
              <a:t>Результат</a:t>
            </a:r>
          </a:p>
        </p:txBody>
      </p:sp>
      <p:sp>
        <p:nvSpPr>
          <p:cNvPr id="3" name="Объект 2">
            <a:extLst>
              <a:ext uri="{FF2B5EF4-FFF2-40B4-BE49-F238E27FC236}">
                <a16:creationId xmlns:a16="http://schemas.microsoft.com/office/drawing/2014/main" id="{715D5A59-0147-44BE-83AE-8FB5D94D6C4A}"/>
              </a:ext>
            </a:extLst>
          </p:cNvPr>
          <p:cNvSpPr>
            <a:spLocks noGrp="1"/>
          </p:cNvSpPr>
          <p:nvPr>
            <p:ph idx="1"/>
          </p:nvPr>
        </p:nvSpPr>
        <p:spPr/>
        <p:txBody>
          <a:bodyPr/>
          <a:lstStyle/>
          <a:p>
            <a:r>
              <a:rPr lang="ru-RU" dirty="0"/>
              <a:t>Улучшение общества </a:t>
            </a:r>
          </a:p>
          <a:p>
            <a:r>
              <a:rPr lang="ru-RU" dirty="0"/>
              <a:t>Личностный рост </a:t>
            </a:r>
          </a:p>
          <a:p>
            <a:r>
              <a:rPr lang="ru-RU" dirty="0"/>
              <a:t>Формирование культуры добрых дел </a:t>
            </a:r>
          </a:p>
          <a:p>
            <a:r>
              <a:rPr lang="ru-RU" dirty="0"/>
              <a:t>Сохранение памяти через поступки </a:t>
            </a:r>
          </a:p>
          <a:p>
            <a:endParaRPr lang="ru-RU" dirty="0"/>
          </a:p>
        </p:txBody>
      </p:sp>
    </p:spTree>
    <p:extLst>
      <p:ext uri="{BB962C8B-B14F-4D97-AF65-F5344CB8AC3E}">
        <p14:creationId xmlns:p14="http://schemas.microsoft.com/office/powerpoint/2010/main" val="2187060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6A88A0-347A-4936-A824-A1079BC69E68}"/>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5646174-EF52-4EC2-9AE4-437B5A955CEF}"/>
              </a:ext>
            </a:extLst>
          </p:cNvPr>
          <p:cNvSpPr>
            <a:spLocks noGrp="1"/>
          </p:cNvSpPr>
          <p:nvPr>
            <p:ph idx="1"/>
          </p:nvPr>
        </p:nvSpPr>
        <p:spPr>
          <a:xfrm>
            <a:off x="1295401" y="2423604"/>
            <a:ext cx="9601196" cy="3452264"/>
          </a:xfrm>
        </p:spPr>
        <p:txBody>
          <a:bodyPr>
            <a:normAutofit lnSpcReduction="10000"/>
          </a:bodyPr>
          <a:lstStyle/>
          <a:p>
            <a:pPr marL="0" marR="0" lvl="0" indent="0" algn="ctr"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ru-RU" sz="44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Мы превращаем ценности, </a:t>
            </a:r>
            <a:br>
              <a:rPr kumimoji="0" lang="ru-RU" sz="44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ru-RU" sz="44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вдохновлённые наследием  прошлого, </a:t>
            </a:r>
            <a:br>
              <a:rPr kumimoji="0" lang="ru-RU" sz="44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ru-RU" sz="44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 реальные добрые дела сегодня.</a:t>
            </a:r>
            <a:br>
              <a:rPr kumimoji="0" lang="ru-RU" sz="44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ru-RU" sz="4400" b="1" i="0" u="none" strike="noStrike" kern="1200" cap="none" spc="0" normalizeH="0" baseline="0" noProof="0" dirty="0">
              <a:ln>
                <a:noFill/>
              </a:ln>
              <a:solidFill>
                <a:srgbClr val="FFC000"/>
              </a:solidFill>
              <a:effectLst/>
              <a:uLnTx/>
              <a:uFillTx/>
              <a:latin typeface="Garamond" panose="02020404030301010803"/>
              <a:ea typeface="+mn-ea"/>
              <a:cs typeface="+mn-cs"/>
            </a:endParaRPr>
          </a:p>
          <a:p>
            <a:endParaRPr lang="ru-RU" dirty="0"/>
          </a:p>
        </p:txBody>
      </p:sp>
    </p:spTree>
    <p:extLst>
      <p:ext uri="{BB962C8B-B14F-4D97-AF65-F5344CB8AC3E}">
        <p14:creationId xmlns:p14="http://schemas.microsoft.com/office/powerpoint/2010/main" val="8548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79A50A-29C3-0F02-B96B-EAE79BA4F7D9}"/>
              </a:ext>
            </a:extLst>
          </p:cNvPr>
          <p:cNvSpPr>
            <a:spLocks noGrp="1"/>
          </p:cNvSpPr>
          <p:nvPr>
            <p:ph type="title"/>
          </p:nvPr>
        </p:nvSpPr>
        <p:spPr>
          <a:xfrm>
            <a:off x="1295399" y="1483360"/>
            <a:ext cx="6241816" cy="904240"/>
          </a:xfrm>
        </p:spPr>
        <p:txBody>
          <a:bodyPr/>
          <a:lstStyle/>
          <a:p>
            <a:r>
              <a:rPr lang="ky-KG" dirty="0"/>
              <a:t>Айсалкын Ысайбек кызы. </a:t>
            </a:r>
          </a:p>
        </p:txBody>
      </p:sp>
      <p:pic>
        <p:nvPicPr>
          <p:cNvPr id="6" name="Рисунок 5">
            <a:extLst>
              <a:ext uri="{FF2B5EF4-FFF2-40B4-BE49-F238E27FC236}">
                <a16:creationId xmlns:a16="http://schemas.microsoft.com/office/drawing/2014/main" id="{47B0F1E1-D53E-299A-714F-918F1B9FB56D}"/>
              </a:ext>
            </a:extLst>
          </p:cNvPr>
          <p:cNvPicPr>
            <a:picLocks noGrp="1" noChangeAspect="1"/>
          </p:cNvPicPr>
          <p:nvPr>
            <p:ph type="pic" idx="1"/>
          </p:nvPr>
        </p:nvPicPr>
        <p:blipFill>
          <a:blip r:embed="rId2"/>
          <a:srcRect l="7225" r="7225"/>
          <a:stretch/>
        </p:blipFill>
        <p:spPr>
          <a:prstGeom prst="roundRect">
            <a:avLst>
              <a:gd name="adj" fmla="val 0"/>
            </a:avLst>
          </a:prstGeom>
          <a:ln w="57150" cmpd="thickThin">
            <a:solidFill>
              <a:prstClr val="black">
                <a:lumMod val="50000"/>
                <a:lumOff val="50000"/>
              </a:prstClr>
            </a:solidFill>
            <a:miter lim="800000"/>
          </a:ln>
          <a:effectLst>
            <a:innerShdw blurRad="57150" dist="38100" dir="14460000">
              <a:srgbClr val="000000">
                <a:alpha val="70000"/>
              </a:srgbClr>
            </a:innerShdw>
          </a:effectLst>
        </p:spPr>
      </p:pic>
      <p:sp>
        <p:nvSpPr>
          <p:cNvPr id="4" name="Текст 3">
            <a:extLst>
              <a:ext uri="{FF2B5EF4-FFF2-40B4-BE49-F238E27FC236}">
                <a16:creationId xmlns:a16="http://schemas.microsoft.com/office/drawing/2014/main" id="{41AF4F03-3E6C-4DE9-822D-0074496D8BC5}"/>
              </a:ext>
            </a:extLst>
          </p:cNvPr>
          <p:cNvSpPr>
            <a:spLocks noGrp="1"/>
          </p:cNvSpPr>
          <p:nvPr>
            <p:ph type="body" sz="half" idx="2"/>
          </p:nvPr>
        </p:nvSpPr>
        <p:spPr>
          <a:xfrm>
            <a:off x="1295399" y="2387600"/>
            <a:ext cx="6241816" cy="2696632"/>
          </a:xfrm>
        </p:spPr>
        <p:txBody>
          <a:bodyPr>
            <a:normAutofit/>
          </a:bodyPr>
          <a:lstStyle/>
          <a:p>
            <a:r>
              <a:rPr lang="ru-RU" dirty="0"/>
              <a:t>Моя героиня — моя мама. Она майор в отставке службы конвоирования. Я считаю её героем, потому что её работа была очень ответственной и требовала смелости и силы характера. Моя мама добрая, заботливая, справедливая, сильная и дисциплинированная. Она всегда помогает людям, умеет поддержать в трудную минуту и никогда не сдаётся. Она честная и ответственная, всегда доводит начатое дело до конца. Мама научила меня быть смелой, доброй, уважать людей, не бояться трудностей и всегда идти вперёд.</a:t>
            </a:r>
            <a:endParaRPr lang="ky-KG" dirty="0"/>
          </a:p>
        </p:txBody>
      </p:sp>
    </p:spTree>
    <p:extLst>
      <p:ext uri="{BB962C8B-B14F-4D97-AF65-F5344CB8AC3E}">
        <p14:creationId xmlns:p14="http://schemas.microsoft.com/office/powerpoint/2010/main" val="161960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E59800-1E96-61C2-B8F5-9FDC33447DFF}"/>
              </a:ext>
            </a:extLst>
          </p:cNvPr>
          <p:cNvSpPr>
            <a:spLocks noGrp="1"/>
          </p:cNvSpPr>
          <p:nvPr>
            <p:ph type="title"/>
          </p:nvPr>
        </p:nvSpPr>
        <p:spPr>
          <a:xfrm>
            <a:off x="1295399" y="1493520"/>
            <a:ext cx="6241816" cy="812800"/>
          </a:xfrm>
        </p:spPr>
        <p:txBody>
          <a:bodyPr/>
          <a:lstStyle/>
          <a:p>
            <a:r>
              <a:rPr lang="ru-RU" dirty="0"/>
              <a:t>Гудков Тимофей Павлович</a:t>
            </a:r>
            <a:endParaRPr lang="ky-KG" dirty="0"/>
          </a:p>
        </p:txBody>
      </p:sp>
      <p:pic>
        <p:nvPicPr>
          <p:cNvPr id="6" name="Рисунок 5">
            <a:extLst>
              <a:ext uri="{FF2B5EF4-FFF2-40B4-BE49-F238E27FC236}">
                <a16:creationId xmlns:a16="http://schemas.microsoft.com/office/drawing/2014/main" id="{AC5A7F3F-DC1C-D11A-8302-BC98017CB63B}"/>
              </a:ext>
            </a:extLst>
          </p:cNvPr>
          <p:cNvPicPr>
            <a:picLocks noGrp="1" noChangeAspect="1"/>
          </p:cNvPicPr>
          <p:nvPr>
            <p:ph type="pic" idx="1"/>
          </p:nvPr>
        </p:nvPicPr>
        <p:blipFill>
          <a:blip r:embed="rId2"/>
          <a:srcRect l="1878" r="1878"/>
          <a:stretch/>
        </p:blipFill>
        <p:spPr>
          <a:prstGeom prst="roundRect">
            <a:avLst>
              <a:gd name="adj" fmla="val 0"/>
            </a:avLst>
          </a:prstGeom>
          <a:ln w="57150" cmpd="thickThin">
            <a:solidFill>
              <a:prstClr val="black">
                <a:lumMod val="50000"/>
                <a:lumOff val="50000"/>
              </a:prstClr>
            </a:solidFill>
            <a:miter lim="800000"/>
          </a:ln>
          <a:effectLst>
            <a:innerShdw blurRad="57150" dist="38100" dir="14460000">
              <a:srgbClr val="000000">
                <a:alpha val="70000"/>
              </a:srgbClr>
            </a:innerShdw>
          </a:effectLst>
        </p:spPr>
      </p:pic>
      <p:sp>
        <p:nvSpPr>
          <p:cNvPr id="4" name="Текст 3">
            <a:extLst>
              <a:ext uri="{FF2B5EF4-FFF2-40B4-BE49-F238E27FC236}">
                <a16:creationId xmlns:a16="http://schemas.microsoft.com/office/drawing/2014/main" id="{A7BA4C55-731B-7FB8-228B-F4F1E4CC3C73}"/>
              </a:ext>
            </a:extLst>
          </p:cNvPr>
          <p:cNvSpPr>
            <a:spLocks noGrp="1"/>
          </p:cNvSpPr>
          <p:nvPr>
            <p:ph type="body" sz="half" idx="2"/>
          </p:nvPr>
        </p:nvSpPr>
        <p:spPr>
          <a:xfrm>
            <a:off x="1295399" y="2621280"/>
            <a:ext cx="6241816" cy="2976880"/>
          </a:xfrm>
        </p:spPr>
        <p:txBody>
          <a:bodyPr>
            <a:normAutofit fontScale="85000" lnSpcReduction="10000"/>
          </a:bodyPr>
          <a:lstStyle/>
          <a:p>
            <a:r>
              <a:rPr lang="ru-RU" dirty="0"/>
              <a:t>Папа для меня — настоящий герой. Не потому, что он совершает какие-то громкие подвиги, а потому что каждый день он делает важные и сильные поступки ради нашей семьи. Он всегда рядом, когда нужна помощь или поддержка. Он учит меня быть смелым, честным и не сдаваться, даже если трудно. Папа работает, старается, заботится о нас и делает всё, чтобы нам было хорошо и спокойно. Я особенно запомнил один случай. Когда я упал с велосипеда, сильно ударился головой об асфальт и потерял сознание, папа первым прибежал ко мне — босиком, с третьего этажа. Он не думал ни о чём, кроме того, чтобы спасти меня и помочь. В тот момент я понял, как сильно он меня любит и как он готов сделать всё ради меня . Для меня он пример настоящего мужчины — сильного, доброго и надёжного. Я горжусь своим папой и хочу быть на него похожим. Именно поэтому он мой герой.</a:t>
            </a:r>
            <a:endParaRPr lang="ky-KG" dirty="0"/>
          </a:p>
        </p:txBody>
      </p:sp>
    </p:spTree>
    <p:extLst>
      <p:ext uri="{BB962C8B-B14F-4D97-AF65-F5344CB8AC3E}">
        <p14:creationId xmlns:p14="http://schemas.microsoft.com/office/powerpoint/2010/main" val="32034625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2_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224</TotalTime>
  <Words>7964</Words>
  <Application>Microsoft Office PowerPoint</Application>
  <PresentationFormat>Широкоэкранный</PresentationFormat>
  <Paragraphs>365</Paragraphs>
  <Slides>74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3</vt:i4>
      </vt:variant>
      <vt:variant>
        <vt:lpstr>Заголовки слайдов</vt:lpstr>
      </vt:variant>
      <vt:variant>
        <vt:i4>74</vt:i4>
      </vt:variant>
    </vt:vector>
  </HeadingPairs>
  <TitlesOfParts>
    <vt:vector size="82" baseType="lpstr">
      <vt:lpstr>Arial</vt:lpstr>
      <vt:lpstr>Calibri</vt:lpstr>
      <vt:lpstr>Garamond</vt:lpstr>
      <vt:lpstr>Symbol</vt:lpstr>
      <vt:lpstr>Times New Roman</vt:lpstr>
      <vt:lpstr>Натуральные материалы</vt:lpstr>
      <vt:lpstr>1_Натуральные материалы</vt:lpstr>
      <vt:lpstr>2_Натуральные материалы</vt:lpstr>
      <vt:lpstr>       Проект  АНО «Евразия»    «Побратимы школы»   «От изучения подвигов к современным  добрым делам» </vt:lpstr>
      <vt:lpstr>Чынгыз Айтматов</vt:lpstr>
      <vt:lpstr>Мой герой — Валентина Владимировна Терешкова</vt:lpstr>
      <vt:lpstr>Иса Коноевич Ахунбаев</vt:lpstr>
      <vt:lpstr>Чолпонбай Тулебердиев</vt:lpstr>
      <vt:lpstr>Коршиков Иван Романович.</vt:lpstr>
      <vt:lpstr>Акматжанов Куткелди Сагынбекович.</vt:lpstr>
      <vt:lpstr>Айсалкын Ысайбек кызы. </vt:lpstr>
      <vt:lpstr>Гудков Тимофей Павлович</vt:lpstr>
      <vt:lpstr>Казачук Юлия Владимировна.</vt:lpstr>
      <vt:lpstr>Аскербеков Султан</vt:lpstr>
      <vt:lpstr>Гулбарчын Айдарбековна.</vt:lpstr>
      <vt:lpstr>Касым Тыныстанов</vt:lpstr>
      <vt:lpstr>Кобцев Иван Сергеевич</vt:lpstr>
      <vt:lpstr>Исмаилбек Таранчиев (1923–1944)</vt:lpstr>
      <vt:lpstr>Алексей Маресьев</vt:lpstr>
      <vt:lpstr>Дүйшөнкул Шопоков</vt:lpstr>
      <vt:lpstr>Михаил Тимофеевич Калашников</vt:lpstr>
      <vt:lpstr> Тимоти Шаламе</vt:lpstr>
      <vt:lpstr>Криштиано Роналдо</vt:lpstr>
      <vt:lpstr> Эркин Чечейбаев</vt:lpstr>
      <vt:lpstr>Жусуп Мамай</vt:lpstr>
      <vt:lpstr>Курманжан Датка </vt:lpstr>
      <vt:lpstr>Владимир Ленин</vt:lpstr>
      <vt:lpstr>Камила Валиева</vt:lpstr>
      <vt:lpstr>Александр Флеминг</vt:lpstr>
      <vt:lpstr>Манас</vt:lpstr>
      <vt:lpstr>Клеопатра </vt:lpstr>
      <vt:lpstr>Токтогул Сатылганов </vt:lpstr>
      <vt:lpstr>Жусуп Абдырахманов</vt:lpstr>
      <vt:lpstr>Исхак Раззаков</vt:lpstr>
      <vt:lpstr>Тоголок Молдо</vt:lpstr>
      <vt:lpstr>Презентация PowerPoint</vt:lpstr>
      <vt:lpstr>Описание добрых дел класса</vt:lpstr>
      <vt:lpstr>Презентация PowerPoint</vt:lpstr>
      <vt:lpstr>Презентация PowerPoint</vt:lpstr>
      <vt:lpstr>Презентация PowerPoint</vt:lpstr>
      <vt:lpstr>Даир Аса́нович Аса́нов</vt:lpstr>
      <vt:lpstr>Хамит Габдуллович Гаде́льшин</vt:lpstr>
      <vt:lpstr>Барсбек-каган</vt:lpstr>
      <vt:lpstr>Рудь Николай Михайлович </vt:lpstr>
      <vt:lpstr>Сапожников, Михаил Григорьевич </vt:lpstr>
      <vt:lpstr>Исхак Раззакович Разза́ков</vt:lpstr>
      <vt:lpstr>Абдыкадыр Орозбеков</vt:lpstr>
      <vt:lpstr>Кулатов Төрөбай Кулатович</vt:lpstr>
      <vt:lpstr>Исмаилбек Таранчиев</vt:lpstr>
      <vt:lpstr>Салижа́н Шаки́рович Шари́пов</vt:lpstr>
      <vt:lpstr>Саякба́й Карала́ев</vt:lpstr>
      <vt:lpstr>Булат Абдуллаевич Минжилкиев</vt:lpstr>
      <vt:lpstr>Сагымбай Орозбаков</vt:lpstr>
      <vt:lpstr>Суйменкул Чокморов</vt:lpstr>
      <vt:lpstr>Гапа́р Айти́евич Айти́ев</vt:lpstr>
      <vt:lpstr>Бүбүсара Бейшеналиева</vt:lpstr>
      <vt:lpstr>Рыскулбеков Эркинбек Ташымкулович </vt:lpstr>
      <vt:lpstr>Төлөмүш Океев </vt:lpstr>
      <vt:lpstr>Мамбет Мамакеевич Мамакеев</vt:lpstr>
      <vt:lpstr>Ассоль Молдокматова </vt:lpstr>
      <vt:lpstr>Улукбек Тойчубаевич Кочкоров</vt:lpstr>
      <vt:lpstr>Дастан Далабайевич Бекешев</vt:lpstr>
      <vt:lpstr>Никола́й Алекса́ндрович Зве́рев</vt:lpstr>
      <vt:lpstr>Василий Васильевич Степаненко</vt:lpstr>
      <vt:lpstr>Ташмамат Джумабаевич Джумабаев</vt:lpstr>
      <vt:lpstr>Евдоким Константинович Мазков</vt:lpstr>
      <vt:lpstr>Ива́н Васи́льевич Москале́нко</vt:lpstr>
      <vt:lpstr>Кодекс добрых дел</vt:lpstr>
      <vt:lpstr>КАРТА ЦЕННОСТЕЙ </vt:lpstr>
      <vt:lpstr>Что нас вдохновляет </vt:lpstr>
      <vt:lpstr> </vt:lpstr>
      <vt:lpstr>Презентация PowerPoint</vt:lpstr>
      <vt:lpstr>Презентация PowerPoint</vt:lpstr>
      <vt:lpstr>Презентация PowerPoint</vt:lpstr>
      <vt:lpstr>Как проявляются</vt:lpstr>
      <vt:lpstr>Результат</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 изучения подвигов к современным  добрым делам»</dc:title>
  <dc:creator>Welcome</dc:creator>
  <cp:lastModifiedBy>Welcome</cp:lastModifiedBy>
  <cp:revision>15</cp:revision>
  <dcterms:created xsi:type="dcterms:W3CDTF">2026-03-24T07:49:15Z</dcterms:created>
  <dcterms:modified xsi:type="dcterms:W3CDTF">2026-04-07T08:47:18Z</dcterms:modified>
</cp:coreProperties>
</file>